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58" d="100"/>
          <a:sy n="158" d="100"/>
        </p:scale>
        <p:origin x="-112" y="-11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printerSettings" Target="printerSettings/printerSettings1.bin"/><Relationship Id="rId14" Type="http://schemas.openxmlformats.org/officeDocument/2006/relationships/presProps" Target="presProps.xml"/><Relationship Id="rId15" Type="http://schemas.openxmlformats.org/officeDocument/2006/relationships/viewProps" Target="viewProps.xml"/><Relationship Id="rId16" Type="http://schemas.openxmlformats.org/officeDocument/2006/relationships/theme" Target="theme/theme1.xml"/><Relationship Id="rId1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93BD9-C236-4774-9303-305A0A270EBE}" type="datetimeFigureOut">
              <a:rPr lang="fr-FR" smtClean="0"/>
              <a:t>22/11/18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2F720-6BF9-4A2E-8BB9-B9C20D00F7C7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757505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93BD9-C236-4774-9303-305A0A270EBE}" type="datetimeFigureOut">
              <a:rPr lang="fr-FR" smtClean="0"/>
              <a:t>22/11/18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2F720-6BF9-4A2E-8BB9-B9C20D00F7C7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74213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93BD9-C236-4774-9303-305A0A270EBE}" type="datetimeFigureOut">
              <a:rPr lang="fr-FR" smtClean="0"/>
              <a:t>22/11/18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2F720-6BF9-4A2E-8BB9-B9C20D00F7C7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05663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93BD9-C236-4774-9303-305A0A270EBE}" type="datetimeFigureOut">
              <a:rPr lang="fr-FR" smtClean="0"/>
              <a:t>22/11/18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2F720-6BF9-4A2E-8BB9-B9C20D00F7C7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56945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93BD9-C236-4774-9303-305A0A270EBE}" type="datetimeFigureOut">
              <a:rPr lang="fr-FR" smtClean="0"/>
              <a:t>22/11/18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2F720-6BF9-4A2E-8BB9-B9C20D00F7C7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74327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93BD9-C236-4774-9303-305A0A270EBE}" type="datetimeFigureOut">
              <a:rPr lang="fr-FR" smtClean="0"/>
              <a:t>22/11/18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2F720-6BF9-4A2E-8BB9-B9C20D00F7C7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75175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93BD9-C236-4774-9303-305A0A270EBE}" type="datetimeFigureOut">
              <a:rPr lang="fr-FR" smtClean="0"/>
              <a:t>22/11/18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2F720-6BF9-4A2E-8BB9-B9C20D00F7C7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12572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93BD9-C236-4774-9303-305A0A270EBE}" type="datetimeFigureOut">
              <a:rPr lang="fr-FR" smtClean="0"/>
              <a:t>22/11/18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2F720-6BF9-4A2E-8BB9-B9C20D00F7C7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16262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93BD9-C236-4774-9303-305A0A270EBE}" type="datetimeFigureOut">
              <a:rPr lang="fr-FR" smtClean="0"/>
              <a:t>22/11/18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2F720-6BF9-4A2E-8BB9-B9C20D00F7C7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67676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93BD9-C236-4774-9303-305A0A270EBE}" type="datetimeFigureOut">
              <a:rPr lang="fr-FR" smtClean="0"/>
              <a:t>22/11/18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2F720-6BF9-4A2E-8BB9-B9C20D00F7C7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15557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493BD9-C236-4774-9303-305A0A270EBE}" type="datetimeFigureOut">
              <a:rPr lang="fr-FR" smtClean="0"/>
              <a:t>22/11/18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E2F720-6BF9-4A2E-8BB9-B9C20D00F7C7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52078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493BD9-C236-4774-9303-305A0A270EBE}" type="datetimeFigureOut">
              <a:rPr lang="fr-FR" smtClean="0"/>
              <a:t>22/11/18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E2F720-6BF9-4A2E-8BB9-B9C20D00F7C7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41994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677024"/>
            <a:ext cx="9144000" cy="569055"/>
          </a:xfrm>
        </p:spPr>
        <p:txBody>
          <a:bodyPr>
            <a:normAutofit/>
          </a:bodyPr>
          <a:lstStyle/>
          <a:p>
            <a:r>
              <a:rPr lang="fr-FR" sz="3200" dirty="0">
                <a:solidFill>
                  <a:srgbClr val="990000"/>
                </a:solidFill>
              </a:rPr>
              <a:t>CONFERENCE DU 16 NOVEMBRE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2300458"/>
            <a:ext cx="9144000" cy="2164449"/>
          </a:xfrm>
        </p:spPr>
        <p:txBody>
          <a:bodyPr/>
          <a:lstStyle/>
          <a:p>
            <a:r>
              <a:rPr lang="fr-FR" u="sng" dirty="0"/>
              <a:t>REGARDS CROISES EXPERT / AVOCAT</a:t>
            </a:r>
          </a:p>
          <a:p>
            <a:endParaRPr lang="fr-FR" u="sng" dirty="0"/>
          </a:p>
          <a:p>
            <a:r>
              <a:rPr lang="fr-FR" sz="3200" u="sng" dirty="0"/>
              <a:t>L’EXPERT AU CŒUR DE LA VALORISATION</a:t>
            </a:r>
          </a:p>
        </p:txBody>
      </p:sp>
      <p:pic>
        <p:nvPicPr>
          <p:cNvPr id="4" name="Picture 2" descr="RÃ©sultat de recherche d'images pour &quot;logo eefic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9305" y="59037"/>
            <a:ext cx="1805030" cy="1805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1350062" y="5657671"/>
            <a:ext cx="9144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200" dirty="0">
                <a:solidFill>
                  <a:srgbClr val="663300"/>
                </a:solidFill>
              </a:rPr>
              <a:t>Maître Anne LEFORT                                            					                     Jean PINSOLLE</a:t>
            </a:r>
            <a:br>
              <a:rPr lang="fr-FR" sz="1200" dirty="0">
                <a:solidFill>
                  <a:srgbClr val="663300"/>
                </a:solidFill>
              </a:rPr>
            </a:br>
            <a:r>
              <a:rPr lang="fr-FR" sz="1200" dirty="0">
                <a:solidFill>
                  <a:srgbClr val="663300"/>
                </a:solidFill>
              </a:rPr>
              <a:t>Avocat à la Cour		  			      Président de la Chambre Nationale des Propriétaires</a:t>
            </a:r>
            <a:br>
              <a:rPr lang="fr-FR" sz="1200" dirty="0">
                <a:solidFill>
                  <a:srgbClr val="663300"/>
                </a:solidFill>
              </a:rPr>
            </a:br>
            <a:r>
              <a:rPr lang="fr-FR" sz="1200" dirty="0">
                <a:solidFill>
                  <a:srgbClr val="663300"/>
                </a:solidFill>
              </a:rPr>
              <a:t>51, avenue Raymond Poincaré	 					   72-76 rue de Longchamp </a:t>
            </a:r>
            <a:br>
              <a:rPr lang="fr-FR" sz="1200" dirty="0">
                <a:solidFill>
                  <a:srgbClr val="663300"/>
                </a:solidFill>
              </a:rPr>
            </a:br>
            <a:r>
              <a:rPr lang="fr-FR" sz="1200" dirty="0">
                <a:solidFill>
                  <a:srgbClr val="663300"/>
                </a:solidFill>
              </a:rPr>
              <a:t>75116 – PARIS								                      75116 - PARIS</a:t>
            </a:r>
            <a:br>
              <a:rPr lang="fr-FR" sz="1200" dirty="0">
                <a:solidFill>
                  <a:srgbClr val="663300"/>
                </a:solidFill>
              </a:rPr>
            </a:br>
            <a:r>
              <a:rPr lang="fr-FR" sz="1200" dirty="0">
                <a:solidFill>
                  <a:srgbClr val="663300"/>
                </a:solidFill>
              </a:rPr>
              <a:t>Tél : 01 53 70 06 06		 					            Tél : 01 47 05 30 99</a:t>
            </a:r>
            <a:br>
              <a:rPr lang="fr-FR" sz="1200" dirty="0">
                <a:solidFill>
                  <a:srgbClr val="663300"/>
                </a:solidFill>
              </a:rPr>
            </a:br>
            <a:r>
              <a:rPr lang="fr-FR" sz="1200" dirty="0">
                <a:solidFill>
                  <a:srgbClr val="663300"/>
                </a:solidFill>
              </a:rPr>
              <a:t>Fax : 01 53 70 06 07</a:t>
            </a:r>
          </a:p>
        </p:txBody>
      </p:sp>
    </p:spTree>
    <p:extLst>
      <p:ext uri="{BB962C8B-B14F-4D97-AF65-F5344CB8AC3E}">
        <p14:creationId xmlns:p14="http://schemas.microsoft.com/office/powerpoint/2010/main" val="9760562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8199" y="2589341"/>
            <a:ext cx="10515600" cy="1325563"/>
          </a:xfrm>
        </p:spPr>
        <p:txBody>
          <a:bodyPr/>
          <a:lstStyle/>
          <a:p>
            <a:pPr algn="ctr"/>
            <a:r>
              <a:rPr lang="fr-FR" dirty="0">
                <a:solidFill>
                  <a:srgbClr val="990000"/>
                </a:solidFill>
              </a:rPr>
              <a:t>I. L’EXPERT, ROLE CLE DANS LE CADRE DE RENOUVELLEMENT DU BAIL COMMERCIAL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215175" y="1177331"/>
            <a:ext cx="10515600" cy="4351338"/>
          </a:xfrm>
        </p:spPr>
        <p:txBody>
          <a:bodyPr/>
          <a:lstStyle/>
          <a:p>
            <a:endParaRPr lang="fr-FR" dirty="0"/>
          </a:p>
        </p:txBody>
      </p:sp>
      <p:pic>
        <p:nvPicPr>
          <p:cNvPr id="4" name="Picture 2" descr="RÃ©sultat de recherche d'images pour &quot;logo eefic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9305" y="59037"/>
            <a:ext cx="1805030" cy="1805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1495167" y="5657671"/>
            <a:ext cx="920166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200" dirty="0">
                <a:solidFill>
                  <a:srgbClr val="663300"/>
                </a:solidFill>
              </a:rPr>
              <a:t>Maître Anne LEFORT                                            					                     Jean PINSOLLE</a:t>
            </a:r>
            <a:br>
              <a:rPr lang="fr-FR" sz="1200" dirty="0">
                <a:solidFill>
                  <a:srgbClr val="663300"/>
                </a:solidFill>
              </a:rPr>
            </a:br>
            <a:r>
              <a:rPr lang="fr-FR" sz="1200" dirty="0">
                <a:solidFill>
                  <a:srgbClr val="663300"/>
                </a:solidFill>
              </a:rPr>
              <a:t>Avocat à la Cour		  			      Président de la Chambre Nationale des Propriétaires</a:t>
            </a:r>
            <a:br>
              <a:rPr lang="fr-FR" sz="1200" dirty="0">
                <a:solidFill>
                  <a:srgbClr val="663300"/>
                </a:solidFill>
              </a:rPr>
            </a:br>
            <a:r>
              <a:rPr lang="fr-FR" sz="1200" dirty="0">
                <a:solidFill>
                  <a:srgbClr val="663300"/>
                </a:solidFill>
              </a:rPr>
              <a:t>51, avenue Raymond Poincaré	 					   72-76 rue de Longchamp </a:t>
            </a:r>
            <a:br>
              <a:rPr lang="fr-FR" sz="1200" dirty="0">
                <a:solidFill>
                  <a:srgbClr val="663300"/>
                </a:solidFill>
              </a:rPr>
            </a:br>
            <a:r>
              <a:rPr lang="fr-FR" sz="1200" dirty="0">
                <a:solidFill>
                  <a:srgbClr val="663300"/>
                </a:solidFill>
              </a:rPr>
              <a:t>75116 – PARIS								                      75116 - PARIS</a:t>
            </a:r>
            <a:br>
              <a:rPr lang="fr-FR" sz="1200" dirty="0">
                <a:solidFill>
                  <a:srgbClr val="663300"/>
                </a:solidFill>
              </a:rPr>
            </a:br>
            <a:r>
              <a:rPr lang="fr-FR" sz="1200" dirty="0">
                <a:solidFill>
                  <a:srgbClr val="663300"/>
                </a:solidFill>
              </a:rPr>
              <a:t>Tél : 01 53 70 06 06		 					            Tél : 01 47 05 30 99</a:t>
            </a:r>
            <a:br>
              <a:rPr lang="fr-FR" sz="1200" dirty="0">
                <a:solidFill>
                  <a:srgbClr val="663300"/>
                </a:solidFill>
              </a:rPr>
            </a:br>
            <a:r>
              <a:rPr lang="fr-FR" sz="1200" dirty="0">
                <a:solidFill>
                  <a:srgbClr val="663300"/>
                </a:solidFill>
              </a:rPr>
              <a:t>Fax : 01 53 70 06 07</a:t>
            </a:r>
          </a:p>
        </p:txBody>
      </p:sp>
    </p:spTree>
    <p:extLst>
      <p:ext uri="{BB962C8B-B14F-4D97-AF65-F5344CB8AC3E}">
        <p14:creationId xmlns:p14="http://schemas.microsoft.com/office/powerpoint/2010/main" val="5053947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0" y="279550"/>
            <a:ext cx="10515600" cy="1325563"/>
          </a:xfrm>
        </p:spPr>
        <p:txBody>
          <a:bodyPr/>
          <a:lstStyle/>
          <a:p>
            <a:pPr algn="ctr"/>
            <a:r>
              <a:rPr lang="fr-FR" dirty="0">
                <a:solidFill>
                  <a:srgbClr val="990000"/>
                </a:solidFill>
              </a:rPr>
              <a:t>DEPLAFONNEMENT EN RAISON DE LA </a:t>
            </a:r>
            <a:r>
              <a:rPr lang="fr-FR" b="1" u="sng" dirty="0">
                <a:solidFill>
                  <a:srgbClr val="FF0000"/>
                </a:solidFill>
              </a:rPr>
              <a:t>DUREE</a:t>
            </a:r>
            <a:r>
              <a:rPr lang="fr-FR" dirty="0">
                <a:solidFill>
                  <a:srgbClr val="FF0000"/>
                </a:solidFill>
              </a:rPr>
              <a:t> </a:t>
            </a:r>
            <a:r>
              <a:rPr lang="fr-FR" dirty="0">
                <a:solidFill>
                  <a:srgbClr val="990000"/>
                </a:solidFill>
              </a:rPr>
              <a:t>DU BAIL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fr-FR" sz="2400" u="sng" dirty="0"/>
              <a:t>Cas soumis</a:t>
            </a:r>
            <a:r>
              <a:rPr lang="fr-FR" sz="2400" dirty="0"/>
              <a:t> :</a:t>
            </a:r>
          </a:p>
          <a:p>
            <a:pPr marL="457200" indent="-457200">
              <a:buFont typeface="+mj-lt"/>
              <a:buAutoNum type="arabicPeriod"/>
            </a:pPr>
            <a:r>
              <a:rPr lang="fr-FR" sz="2200" u="sng" dirty="0">
                <a:solidFill>
                  <a:schemeClr val="accent1">
                    <a:lumMod val="75000"/>
                  </a:schemeClr>
                </a:solidFill>
              </a:rPr>
              <a:t>Un bail commercial d’une durée contractuelle supérieure à 9 ans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fr-FR" sz="2400" dirty="0">
                <a:solidFill>
                  <a:schemeClr val="accent1">
                    <a:lumMod val="75000"/>
                  </a:schemeClr>
                </a:solidFill>
              </a:rPr>
              <a:t>Rapport amiable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fr-FR" sz="2400" dirty="0">
                <a:solidFill>
                  <a:schemeClr val="accent1">
                    <a:lumMod val="75000"/>
                  </a:schemeClr>
                </a:solidFill>
              </a:rPr>
              <a:t>Déplafonnement à la baisse</a:t>
            </a:r>
          </a:p>
          <a:p>
            <a:pPr>
              <a:buFont typeface="Wingdings" panose="05000000000000000000" pitchFamily="2" charset="2"/>
              <a:buChar char="§"/>
            </a:pPr>
            <a:endParaRPr lang="fr-FR" sz="2400" dirty="0">
              <a:solidFill>
                <a:schemeClr val="accent1">
                  <a:lumMod val="75000"/>
                </a:schemeClr>
              </a:solidFill>
            </a:endParaRPr>
          </a:p>
          <a:p>
            <a:pPr marL="457200" indent="-457200">
              <a:buAutoNum type="arabicPeriod" startAt="2"/>
            </a:pPr>
            <a:r>
              <a:rPr lang="fr-FR" sz="2200" u="sng" dirty="0">
                <a:solidFill>
                  <a:schemeClr val="accent1">
                    <a:lumMod val="75000"/>
                  </a:schemeClr>
                </a:solidFill>
              </a:rPr>
              <a:t>Un bail commercial d’une durée contractuelle de 9 ans, mais ayant dépassé 12 ans 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fr-FR" sz="2400" dirty="0">
                <a:solidFill>
                  <a:schemeClr val="accent1">
                    <a:lumMod val="75000"/>
                  </a:schemeClr>
                </a:solidFill>
              </a:rPr>
              <a:t>Rapport judiciaire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fr-FR" sz="2400" dirty="0">
                <a:solidFill>
                  <a:schemeClr val="accent1">
                    <a:lumMod val="75000"/>
                  </a:schemeClr>
                </a:solidFill>
              </a:rPr>
              <a:t>Déplafonnement à la hausse</a:t>
            </a:r>
          </a:p>
          <a:p>
            <a:pPr marL="0" indent="0">
              <a:buNone/>
            </a:pPr>
            <a:endParaRPr lang="fr-FR" dirty="0"/>
          </a:p>
        </p:txBody>
      </p:sp>
      <p:pic>
        <p:nvPicPr>
          <p:cNvPr id="4" name="Picture 2" descr="RÃ©sultat de recherche d'images pour &quot;logo eefic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9305" y="59037"/>
            <a:ext cx="1805030" cy="1805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1433384" y="5643512"/>
            <a:ext cx="932523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200" dirty="0">
                <a:solidFill>
                  <a:srgbClr val="663300"/>
                </a:solidFill>
              </a:rPr>
              <a:t>Maître Anne LEFORT                                            					                     Jean PINSOLLE</a:t>
            </a:r>
            <a:br>
              <a:rPr lang="fr-FR" sz="1200" dirty="0">
                <a:solidFill>
                  <a:srgbClr val="663300"/>
                </a:solidFill>
              </a:rPr>
            </a:br>
            <a:r>
              <a:rPr lang="fr-FR" sz="1200" dirty="0">
                <a:solidFill>
                  <a:srgbClr val="663300"/>
                </a:solidFill>
              </a:rPr>
              <a:t>Avocat à la Cour		  			      Président de la Chambre Nationale des Propriétaires</a:t>
            </a:r>
            <a:br>
              <a:rPr lang="fr-FR" sz="1200" dirty="0">
                <a:solidFill>
                  <a:srgbClr val="663300"/>
                </a:solidFill>
              </a:rPr>
            </a:br>
            <a:r>
              <a:rPr lang="fr-FR" sz="1200" dirty="0">
                <a:solidFill>
                  <a:srgbClr val="663300"/>
                </a:solidFill>
              </a:rPr>
              <a:t>51, avenue Raymond Poincaré	 					   72-76 rue de Longchamp </a:t>
            </a:r>
            <a:br>
              <a:rPr lang="fr-FR" sz="1200" dirty="0">
                <a:solidFill>
                  <a:srgbClr val="663300"/>
                </a:solidFill>
              </a:rPr>
            </a:br>
            <a:r>
              <a:rPr lang="fr-FR" sz="1200" dirty="0">
                <a:solidFill>
                  <a:srgbClr val="663300"/>
                </a:solidFill>
              </a:rPr>
              <a:t>75116 – PARIS								                      75116 - PARIS</a:t>
            </a:r>
            <a:br>
              <a:rPr lang="fr-FR" sz="1200" dirty="0">
                <a:solidFill>
                  <a:srgbClr val="663300"/>
                </a:solidFill>
              </a:rPr>
            </a:br>
            <a:r>
              <a:rPr lang="fr-FR" sz="1200" dirty="0">
                <a:solidFill>
                  <a:srgbClr val="663300"/>
                </a:solidFill>
              </a:rPr>
              <a:t>Tél : 01 53 70 06 06		 					            Tél : 01 47 05 30 99</a:t>
            </a:r>
            <a:br>
              <a:rPr lang="fr-FR" sz="1200" dirty="0">
                <a:solidFill>
                  <a:srgbClr val="663300"/>
                </a:solidFill>
              </a:rPr>
            </a:br>
            <a:r>
              <a:rPr lang="fr-FR" sz="1200" dirty="0">
                <a:solidFill>
                  <a:srgbClr val="663300"/>
                </a:solidFill>
              </a:rPr>
              <a:t>Fax : 01 53 70 06 07</a:t>
            </a:r>
          </a:p>
        </p:txBody>
      </p:sp>
    </p:spTree>
    <p:extLst>
      <p:ext uri="{BB962C8B-B14F-4D97-AF65-F5344CB8AC3E}">
        <p14:creationId xmlns:p14="http://schemas.microsoft.com/office/powerpoint/2010/main" val="20918312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87412" y="298770"/>
            <a:ext cx="10515600" cy="1325563"/>
          </a:xfrm>
        </p:spPr>
        <p:txBody>
          <a:bodyPr/>
          <a:lstStyle/>
          <a:p>
            <a:r>
              <a:rPr lang="fr-FR" dirty="0">
                <a:solidFill>
                  <a:srgbClr val="990000"/>
                </a:solidFill>
              </a:rPr>
              <a:t>DEPLAFONNEMENT POUR </a:t>
            </a:r>
            <a:r>
              <a:rPr lang="fr-FR" b="1" dirty="0">
                <a:solidFill>
                  <a:srgbClr val="FF0000"/>
                </a:solidFill>
              </a:rPr>
              <a:t>VALEUR LOCATIVE INFERIEURE AU PLAFOND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fr-FR" sz="2400" u="sng" dirty="0"/>
          </a:p>
          <a:p>
            <a:pPr marL="0" indent="0">
              <a:buNone/>
            </a:pPr>
            <a:r>
              <a:rPr lang="fr-FR" sz="2400" u="sng" dirty="0"/>
              <a:t>Cas soumis</a:t>
            </a:r>
            <a:r>
              <a:rPr lang="fr-FR" sz="2400" dirty="0"/>
              <a:t> :</a:t>
            </a:r>
          </a:p>
          <a:p>
            <a:pPr marL="0" indent="0">
              <a:buNone/>
            </a:pPr>
            <a:endParaRPr lang="fr-FR" sz="2400" dirty="0"/>
          </a:p>
          <a:p>
            <a:pPr marL="0" indent="0">
              <a:buNone/>
            </a:pPr>
            <a:r>
              <a:rPr lang="fr-FR" sz="2200" dirty="0">
                <a:solidFill>
                  <a:schemeClr val="accent1">
                    <a:lumMod val="75000"/>
                  </a:schemeClr>
                </a:solidFill>
              </a:rPr>
              <a:t>3. </a:t>
            </a:r>
            <a:r>
              <a:rPr lang="fr-FR" sz="2200" u="sng" dirty="0">
                <a:solidFill>
                  <a:schemeClr val="accent1">
                    <a:lumMod val="75000"/>
                  </a:schemeClr>
                </a:solidFill>
              </a:rPr>
              <a:t>Rapport judiciaire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fr-FR" sz="2400" dirty="0">
                <a:solidFill>
                  <a:schemeClr val="accent1">
                    <a:lumMod val="75000"/>
                  </a:schemeClr>
                </a:solidFill>
              </a:rPr>
              <a:t>Déplafonnement à la </a:t>
            </a:r>
            <a:r>
              <a:rPr lang="fr-FR" sz="2400" b="1" dirty="0">
                <a:solidFill>
                  <a:schemeClr val="accent1">
                    <a:lumMod val="75000"/>
                  </a:schemeClr>
                </a:solidFill>
              </a:rPr>
              <a:t>baisse</a:t>
            </a:r>
          </a:p>
          <a:p>
            <a:pPr>
              <a:buFont typeface="Wingdings" panose="05000000000000000000" pitchFamily="2" charset="2"/>
              <a:buChar char="§"/>
            </a:pPr>
            <a:endParaRPr lang="fr-FR" sz="2200" u="sng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fr-FR" sz="2400" dirty="0"/>
          </a:p>
        </p:txBody>
      </p:sp>
      <p:pic>
        <p:nvPicPr>
          <p:cNvPr id="4" name="Picture 2" descr="RÃ©sultat de recherche d'images pour &quot;logo eefic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9305" y="59037"/>
            <a:ext cx="1805030" cy="1805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1462216" y="5657671"/>
            <a:ext cx="96629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200" dirty="0">
                <a:solidFill>
                  <a:srgbClr val="663300"/>
                </a:solidFill>
              </a:rPr>
              <a:t>Maître Anne LEFORT                                            					                     Jean PINSOLLE</a:t>
            </a:r>
            <a:br>
              <a:rPr lang="fr-FR" sz="1200" dirty="0">
                <a:solidFill>
                  <a:srgbClr val="663300"/>
                </a:solidFill>
              </a:rPr>
            </a:br>
            <a:r>
              <a:rPr lang="fr-FR" sz="1200" dirty="0">
                <a:solidFill>
                  <a:srgbClr val="663300"/>
                </a:solidFill>
              </a:rPr>
              <a:t>Avocat à la Cour		  			      Président de la Chambre Nationale des Propriétaires</a:t>
            </a:r>
            <a:br>
              <a:rPr lang="fr-FR" sz="1200" dirty="0">
                <a:solidFill>
                  <a:srgbClr val="663300"/>
                </a:solidFill>
              </a:rPr>
            </a:br>
            <a:r>
              <a:rPr lang="fr-FR" sz="1200" dirty="0">
                <a:solidFill>
                  <a:srgbClr val="663300"/>
                </a:solidFill>
              </a:rPr>
              <a:t>51, avenue Raymond Poincaré	 					   72-76 rue de Longchamp </a:t>
            </a:r>
            <a:br>
              <a:rPr lang="fr-FR" sz="1200" dirty="0">
                <a:solidFill>
                  <a:srgbClr val="663300"/>
                </a:solidFill>
              </a:rPr>
            </a:br>
            <a:r>
              <a:rPr lang="fr-FR" sz="1200" dirty="0">
                <a:solidFill>
                  <a:srgbClr val="663300"/>
                </a:solidFill>
              </a:rPr>
              <a:t>75116 – PARIS								                      75116 - PARIS</a:t>
            </a:r>
            <a:br>
              <a:rPr lang="fr-FR" sz="1200" dirty="0">
                <a:solidFill>
                  <a:srgbClr val="663300"/>
                </a:solidFill>
              </a:rPr>
            </a:br>
            <a:r>
              <a:rPr lang="fr-FR" sz="1200" dirty="0">
                <a:solidFill>
                  <a:srgbClr val="663300"/>
                </a:solidFill>
              </a:rPr>
              <a:t>Tél : 01 53 70 06 06		 					            Tél : 01 47 05 30 99</a:t>
            </a:r>
            <a:br>
              <a:rPr lang="fr-FR" sz="1200" dirty="0">
                <a:solidFill>
                  <a:srgbClr val="663300"/>
                </a:solidFill>
              </a:rPr>
            </a:br>
            <a:r>
              <a:rPr lang="fr-FR" sz="1200" dirty="0">
                <a:solidFill>
                  <a:srgbClr val="663300"/>
                </a:solidFill>
              </a:rPr>
              <a:t>Fax : 01 53 70 06 07</a:t>
            </a:r>
          </a:p>
        </p:txBody>
      </p:sp>
    </p:spTree>
    <p:extLst>
      <p:ext uri="{BB962C8B-B14F-4D97-AF65-F5344CB8AC3E}">
        <p14:creationId xmlns:p14="http://schemas.microsoft.com/office/powerpoint/2010/main" val="12754269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25953" y="298770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fr-FR" dirty="0">
                <a:solidFill>
                  <a:srgbClr val="990000"/>
                </a:solidFill>
              </a:rPr>
              <a:t>DEPLAFONNEMENT EN RAISON DE LA </a:t>
            </a:r>
            <a:r>
              <a:rPr lang="fr-FR" b="1" dirty="0">
                <a:solidFill>
                  <a:srgbClr val="FF0000"/>
                </a:solidFill>
              </a:rPr>
              <a:t>MODIFICATION DES ELEMENTS DE LA VALEUR LOCATIVE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fr-FR" sz="2400" u="sng" dirty="0"/>
              <a:t>Cas soumis</a:t>
            </a:r>
            <a:r>
              <a:rPr lang="fr-FR" dirty="0"/>
              <a:t> </a:t>
            </a:r>
            <a:r>
              <a:rPr lang="fr-FR" sz="2400" dirty="0"/>
              <a:t>:</a:t>
            </a:r>
          </a:p>
          <a:p>
            <a:pPr marL="0" indent="0">
              <a:buNone/>
            </a:pPr>
            <a:r>
              <a:rPr lang="fr-FR" sz="2200" dirty="0">
                <a:solidFill>
                  <a:schemeClr val="accent1">
                    <a:lumMod val="75000"/>
                  </a:schemeClr>
                </a:solidFill>
              </a:rPr>
              <a:t>4. </a:t>
            </a:r>
            <a:r>
              <a:rPr lang="fr-FR" sz="2200" u="sng" dirty="0">
                <a:solidFill>
                  <a:schemeClr val="accent1">
                    <a:lumMod val="75000"/>
                  </a:schemeClr>
                </a:solidFill>
              </a:rPr>
              <a:t>Modification des facteurs locaux de commercialité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fr-FR" sz="2400" dirty="0">
                <a:solidFill>
                  <a:schemeClr val="accent1">
                    <a:lumMod val="75000"/>
                  </a:schemeClr>
                </a:solidFill>
              </a:rPr>
              <a:t>Rapport judiciaire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fr-FR" sz="2400" dirty="0">
                <a:solidFill>
                  <a:schemeClr val="accent1">
                    <a:lumMod val="75000"/>
                  </a:schemeClr>
                </a:solidFill>
              </a:rPr>
              <a:t>Déplafonnement à la hausse</a:t>
            </a:r>
          </a:p>
          <a:p>
            <a:pPr marL="0" indent="0">
              <a:buNone/>
            </a:pPr>
            <a:endParaRPr lang="fr-FR" sz="2400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fr-FR" sz="2200" dirty="0">
                <a:solidFill>
                  <a:schemeClr val="accent1">
                    <a:lumMod val="75000"/>
                  </a:schemeClr>
                </a:solidFill>
              </a:rPr>
              <a:t>5. </a:t>
            </a:r>
            <a:r>
              <a:rPr lang="fr-FR" sz="2200" u="sng" dirty="0">
                <a:solidFill>
                  <a:schemeClr val="accent1">
                    <a:lumMod val="75000"/>
                  </a:schemeClr>
                </a:solidFill>
              </a:rPr>
              <a:t>Modification des lieux loués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fr-FR" sz="2400" dirty="0">
                <a:solidFill>
                  <a:schemeClr val="accent1">
                    <a:lumMod val="75000"/>
                  </a:schemeClr>
                </a:solidFill>
              </a:rPr>
              <a:t>Rapport amiable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fr-FR" sz="2400" dirty="0">
                <a:solidFill>
                  <a:schemeClr val="accent1">
                    <a:lumMod val="75000"/>
                  </a:schemeClr>
                </a:solidFill>
              </a:rPr>
              <a:t>Déplafonnement à la hausse</a:t>
            </a:r>
          </a:p>
        </p:txBody>
      </p:sp>
      <p:pic>
        <p:nvPicPr>
          <p:cNvPr id="4" name="Picture 2" descr="RÃ©sultat de recherche d'images pour &quot;logo eefic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9305" y="59037"/>
            <a:ext cx="1805030" cy="1805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1495167" y="5657671"/>
            <a:ext cx="920166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200" dirty="0">
                <a:solidFill>
                  <a:srgbClr val="663300"/>
                </a:solidFill>
              </a:rPr>
              <a:t>Maître Anne LEFORT                                            					                     Jean PINSOLLE</a:t>
            </a:r>
            <a:br>
              <a:rPr lang="fr-FR" sz="1200" dirty="0">
                <a:solidFill>
                  <a:srgbClr val="663300"/>
                </a:solidFill>
              </a:rPr>
            </a:br>
            <a:r>
              <a:rPr lang="fr-FR" sz="1200" dirty="0">
                <a:solidFill>
                  <a:srgbClr val="663300"/>
                </a:solidFill>
              </a:rPr>
              <a:t>Avocat à la Cour		  			      Président de la Chambre Nationale des Propriétaires</a:t>
            </a:r>
            <a:br>
              <a:rPr lang="fr-FR" sz="1200" dirty="0">
                <a:solidFill>
                  <a:srgbClr val="663300"/>
                </a:solidFill>
              </a:rPr>
            </a:br>
            <a:r>
              <a:rPr lang="fr-FR" sz="1200" dirty="0">
                <a:solidFill>
                  <a:srgbClr val="663300"/>
                </a:solidFill>
              </a:rPr>
              <a:t>51, avenue Raymond Poincaré	 					   72-76 rue de Longchamp </a:t>
            </a:r>
            <a:br>
              <a:rPr lang="fr-FR" sz="1200" dirty="0">
                <a:solidFill>
                  <a:srgbClr val="663300"/>
                </a:solidFill>
              </a:rPr>
            </a:br>
            <a:r>
              <a:rPr lang="fr-FR" sz="1200" dirty="0">
                <a:solidFill>
                  <a:srgbClr val="663300"/>
                </a:solidFill>
              </a:rPr>
              <a:t>75116 – PARIS								                      75116 - PARIS</a:t>
            </a:r>
            <a:br>
              <a:rPr lang="fr-FR" sz="1200" dirty="0">
                <a:solidFill>
                  <a:srgbClr val="663300"/>
                </a:solidFill>
              </a:rPr>
            </a:br>
            <a:r>
              <a:rPr lang="fr-FR" sz="1200" dirty="0">
                <a:solidFill>
                  <a:srgbClr val="663300"/>
                </a:solidFill>
              </a:rPr>
              <a:t>Tél : 01 53 70 06 06		 					            Tél : 01 47 05 30 99</a:t>
            </a:r>
            <a:br>
              <a:rPr lang="fr-FR" sz="1200" dirty="0">
                <a:solidFill>
                  <a:srgbClr val="663300"/>
                </a:solidFill>
              </a:rPr>
            </a:br>
            <a:r>
              <a:rPr lang="fr-FR" sz="1200" dirty="0">
                <a:solidFill>
                  <a:srgbClr val="663300"/>
                </a:solidFill>
              </a:rPr>
              <a:t>Fax : 01 53 70 06 07</a:t>
            </a:r>
          </a:p>
        </p:txBody>
      </p:sp>
    </p:spTree>
    <p:extLst>
      <p:ext uri="{BB962C8B-B14F-4D97-AF65-F5344CB8AC3E}">
        <p14:creationId xmlns:p14="http://schemas.microsoft.com/office/powerpoint/2010/main" val="36868711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38199" y="1203878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FR" sz="2200" dirty="0">
                <a:solidFill>
                  <a:schemeClr val="accent1">
                    <a:lumMod val="75000"/>
                  </a:schemeClr>
                </a:solidFill>
              </a:rPr>
              <a:t>6.</a:t>
            </a:r>
            <a:r>
              <a:rPr lang="fr-FR" sz="2200" dirty="0"/>
              <a:t> </a:t>
            </a:r>
            <a:r>
              <a:rPr lang="fr-FR" sz="2200" u="sng" dirty="0">
                <a:solidFill>
                  <a:schemeClr val="accent1">
                    <a:lumMod val="75000"/>
                  </a:schemeClr>
                </a:solidFill>
              </a:rPr>
              <a:t>Modification des facteurs locaux de commercialité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fr-FR" sz="2400" dirty="0">
                <a:solidFill>
                  <a:schemeClr val="accent1">
                    <a:lumMod val="75000"/>
                  </a:schemeClr>
                </a:solidFill>
              </a:rPr>
              <a:t>Rapport judiciaire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fr-FR" sz="2400" dirty="0">
                <a:solidFill>
                  <a:schemeClr val="accent1">
                    <a:lumMod val="75000"/>
                  </a:schemeClr>
                </a:solidFill>
              </a:rPr>
              <a:t>Déplafonnement : oui mais pas sur ce bail</a:t>
            </a:r>
          </a:p>
          <a:p>
            <a:pPr marL="0" indent="0">
              <a:buNone/>
            </a:pPr>
            <a:r>
              <a:rPr lang="fr-FR" sz="2200" dirty="0">
                <a:solidFill>
                  <a:schemeClr val="accent1">
                    <a:lumMod val="75000"/>
                  </a:schemeClr>
                </a:solidFill>
              </a:rPr>
              <a:t>7. </a:t>
            </a:r>
            <a:r>
              <a:rPr lang="fr-FR" sz="2200" u="sng" dirty="0">
                <a:solidFill>
                  <a:schemeClr val="accent1">
                    <a:lumMod val="75000"/>
                  </a:schemeClr>
                </a:solidFill>
              </a:rPr>
              <a:t>Modification des facteurs locaux de commercialité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fr-FR" sz="2400" dirty="0">
                <a:solidFill>
                  <a:schemeClr val="accent1">
                    <a:lumMod val="75000"/>
                  </a:schemeClr>
                </a:solidFill>
              </a:rPr>
              <a:t>Rapport judiciaire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fr-FR" sz="2400" dirty="0">
                <a:solidFill>
                  <a:schemeClr val="accent1">
                    <a:lumMod val="75000"/>
                  </a:schemeClr>
                </a:solidFill>
              </a:rPr>
              <a:t>Pas de déplafonnement en raison de l’absence d’incidence sur le commerce</a:t>
            </a:r>
          </a:p>
          <a:p>
            <a:pPr marL="0" indent="0">
              <a:buNone/>
            </a:pPr>
            <a:r>
              <a:rPr lang="fr-FR" sz="2200" dirty="0">
                <a:solidFill>
                  <a:schemeClr val="accent1">
                    <a:lumMod val="75000"/>
                  </a:schemeClr>
                </a:solidFill>
              </a:rPr>
              <a:t>8. </a:t>
            </a:r>
            <a:r>
              <a:rPr lang="fr-FR" sz="2200" u="sng" dirty="0">
                <a:solidFill>
                  <a:schemeClr val="accent1">
                    <a:lumMod val="75000"/>
                  </a:schemeClr>
                </a:solidFill>
              </a:rPr>
              <a:t>Modification des facteurs locaux de commercialité = NON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fr-FR" sz="2400" dirty="0">
                <a:solidFill>
                  <a:schemeClr val="accent1">
                    <a:lumMod val="75000"/>
                  </a:schemeClr>
                </a:solidFill>
              </a:rPr>
              <a:t>Rapport judiciaire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fr-FR" sz="2400" dirty="0">
                <a:solidFill>
                  <a:schemeClr val="accent1">
                    <a:lumMod val="75000"/>
                  </a:schemeClr>
                </a:solidFill>
              </a:rPr>
              <a:t>Pas de déplafonnement</a:t>
            </a:r>
            <a:endParaRPr lang="fr-FR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4" name="Picture 2" descr="RÃ©sultat de recherche d'images pour &quot;logo eefic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9305" y="59037"/>
            <a:ext cx="1805030" cy="1805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1400432" y="5657671"/>
            <a:ext cx="939113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200" dirty="0">
                <a:solidFill>
                  <a:srgbClr val="663300"/>
                </a:solidFill>
              </a:rPr>
              <a:t>Maître Anne LEFORT                                            					                     Jean PINSOLLE</a:t>
            </a:r>
            <a:br>
              <a:rPr lang="fr-FR" sz="1200" dirty="0">
                <a:solidFill>
                  <a:srgbClr val="663300"/>
                </a:solidFill>
              </a:rPr>
            </a:br>
            <a:r>
              <a:rPr lang="fr-FR" sz="1200" dirty="0">
                <a:solidFill>
                  <a:srgbClr val="663300"/>
                </a:solidFill>
              </a:rPr>
              <a:t>Avocat à la Cour		  			      Président de la Chambre Nationale des Propriétaires</a:t>
            </a:r>
            <a:br>
              <a:rPr lang="fr-FR" sz="1200" dirty="0">
                <a:solidFill>
                  <a:srgbClr val="663300"/>
                </a:solidFill>
              </a:rPr>
            </a:br>
            <a:r>
              <a:rPr lang="fr-FR" sz="1200" dirty="0">
                <a:solidFill>
                  <a:srgbClr val="663300"/>
                </a:solidFill>
              </a:rPr>
              <a:t>51, avenue Raymond Poincaré	 					   72-76 rue de Longchamp </a:t>
            </a:r>
            <a:br>
              <a:rPr lang="fr-FR" sz="1200" dirty="0">
                <a:solidFill>
                  <a:srgbClr val="663300"/>
                </a:solidFill>
              </a:rPr>
            </a:br>
            <a:r>
              <a:rPr lang="fr-FR" sz="1200" dirty="0">
                <a:solidFill>
                  <a:srgbClr val="663300"/>
                </a:solidFill>
              </a:rPr>
              <a:t>75116 – PARIS								                      75116 - PARIS</a:t>
            </a:r>
            <a:br>
              <a:rPr lang="fr-FR" sz="1200" dirty="0">
                <a:solidFill>
                  <a:srgbClr val="663300"/>
                </a:solidFill>
              </a:rPr>
            </a:br>
            <a:r>
              <a:rPr lang="fr-FR" sz="1200" dirty="0">
                <a:solidFill>
                  <a:srgbClr val="663300"/>
                </a:solidFill>
              </a:rPr>
              <a:t>Tél : 01 53 70 06 06		 					            Tél : 01 47 05 30 99</a:t>
            </a:r>
            <a:br>
              <a:rPr lang="fr-FR" sz="1200" dirty="0">
                <a:solidFill>
                  <a:srgbClr val="663300"/>
                </a:solidFill>
              </a:rPr>
            </a:br>
            <a:r>
              <a:rPr lang="fr-FR" sz="1200" dirty="0">
                <a:solidFill>
                  <a:srgbClr val="663300"/>
                </a:solidFill>
              </a:rPr>
              <a:t>Fax : 01 53 70 06 07</a:t>
            </a:r>
          </a:p>
        </p:txBody>
      </p:sp>
    </p:spTree>
    <p:extLst>
      <p:ext uri="{BB962C8B-B14F-4D97-AF65-F5344CB8AC3E}">
        <p14:creationId xmlns:p14="http://schemas.microsoft.com/office/powerpoint/2010/main" val="38687456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01594" y="298770"/>
            <a:ext cx="10515600" cy="1325563"/>
          </a:xfrm>
        </p:spPr>
        <p:txBody>
          <a:bodyPr/>
          <a:lstStyle/>
          <a:p>
            <a:r>
              <a:rPr lang="fr-FR" dirty="0">
                <a:solidFill>
                  <a:srgbClr val="990000"/>
                </a:solidFill>
              </a:rPr>
              <a:t>DEPLAFONNEMENT EN RAISON DE LA </a:t>
            </a:r>
            <a:r>
              <a:rPr lang="fr-FR" b="1" dirty="0">
                <a:solidFill>
                  <a:srgbClr val="FF0000"/>
                </a:solidFill>
              </a:rPr>
              <a:t>NATURE</a:t>
            </a:r>
            <a:r>
              <a:rPr lang="fr-FR" dirty="0">
                <a:solidFill>
                  <a:srgbClr val="990000"/>
                </a:solidFill>
              </a:rPr>
              <a:t> DES LOCAUX LOUES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fr-FR" sz="2400" u="sng" dirty="0"/>
              <a:t>Cas soumis </a:t>
            </a:r>
            <a:r>
              <a:rPr lang="fr-FR" sz="2400" dirty="0"/>
              <a:t>:</a:t>
            </a:r>
          </a:p>
          <a:p>
            <a:pPr marL="0" indent="0">
              <a:buNone/>
            </a:pPr>
            <a:r>
              <a:rPr lang="fr-FR" sz="2200" dirty="0">
                <a:solidFill>
                  <a:schemeClr val="accent1">
                    <a:lumMod val="75000"/>
                  </a:schemeClr>
                </a:solidFill>
              </a:rPr>
              <a:t>9. </a:t>
            </a:r>
            <a:r>
              <a:rPr lang="fr-FR" sz="2200" u="sng" dirty="0">
                <a:solidFill>
                  <a:schemeClr val="accent1">
                    <a:lumMod val="75000"/>
                  </a:schemeClr>
                </a:solidFill>
              </a:rPr>
              <a:t>Locaux à usage exclusif de bureaux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fr-FR" sz="2400" dirty="0">
                <a:solidFill>
                  <a:schemeClr val="accent1">
                    <a:lumMod val="75000"/>
                  </a:schemeClr>
                </a:solidFill>
              </a:rPr>
              <a:t>Rapport judiciaire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fr-FR" sz="2400" dirty="0">
                <a:solidFill>
                  <a:schemeClr val="accent1">
                    <a:lumMod val="75000"/>
                  </a:schemeClr>
                </a:solidFill>
              </a:rPr>
              <a:t>Déplafonnement à la baisse</a:t>
            </a:r>
          </a:p>
          <a:p>
            <a:pPr>
              <a:buFont typeface="Wingdings" panose="05000000000000000000" pitchFamily="2" charset="2"/>
              <a:buChar char="§"/>
            </a:pPr>
            <a:endParaRPr lang="fr-FR" sz="2400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fr-FR" sz="2200" dirty="0">
                <a:solidFill>
                  <a:schemeClr val="accent1">
                    <a:lumMod val="75000"/>
                  </a:schemeClr>
                </a:solidFill>
              </a:rPr>
              <a:t>10. </a:t>
            </a:r>
            <a:r>
              <a:rPr lang="fr-FR" sz="2200" u="sng" dirty="0">
                <a:solidFill>
                  <a:schemeClr val="accent1">
                    <a:lumMod val="75000"/>
                  </a:schemeClr>
                </a:solidFill>
              </a:rPr>
              <a:t>Locaux considérés comme des bureaux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fr-FR" sz="2400" dirty="0">
                <a:solidFill>
                  <a:schemeClr val="accent1">
                    <a:lumMod val="75000"/>
                  </a:schemeClr>
                </a:solidFill>
              </a:rPr>
              <a:t>Rapport amiable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fr-FR" sz="2400" dirty="0">
                <a:solidFill>
                  <a:schemeClr val="accent1">
                    <a:lumMod val="75000"/>
                  </a:schemeClr>
                </a:solidFill>
              </a:rPr>
              <a:t>Déplafonnement à la hausse</a:t>
            </a:r>
          </a:p>
        </p:txBody>
      </p:sp>
      <p:pic>
        <p:nvPicPr>
          <p:cNvPr id="4" name="Picture 2" descr="RÃ©sultat de recherche d'images pour &quot;logo eefic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9305" y="59037"/>
            <a:ext cx="1805030" cy="1805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1383957" y="5657671"/>
            <a:ext cx="942408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200" dirty="0">
                <a:solidFill>
                  <a:srgbClr val="663300"/>
                </a:solidFill>
              </a:rPr>
              <a:t>Maître Anne LEFORT                                            					                     Jean PINSOLLE</a:t>
            </a:r>
            <a:br>
              <a:rPr lang="fr-FR" sz="1200" dirty="0">
                <a:solidFill>
                  <a:srgbClr val="663300"/>
                </a:solidFill>
              </a:rPr>
            </a:br>
            <a:r>
              <a:rPr lang="fr-FR" sz="1200" dirty="0">
                <a:solidFill>
                  <a:srgbClr val="663300"/>
                </a:solidFill>
              </a:rPr>
              <a:t>Avocat à la Cour		  			      Président de la Chambre Nationale des Propriétaires</a:t>
            </a:r>
            <a:br>
              <a:rPr lang="fr-FR" sz="1200" dirty="0">
                <a:solidFill>
                  <a:srgbClr val="663300"/>
                </a:solidFill>
              </a:rPr>
            </a:br>
            <a:r>
              <a:rPr lang="fr-FR" sz="1200" dirty="0">
                <a:solidFill>
                  <a:srgbClr val="663300"/>
                </a:solidFill>
              </a:rPr>
              <a:t>51, avenue Raymond Poincaré	 					   72-76 rue de Longchamp </a:t>
            </a:r>
            <a:br>
              <a:rPr lang="fr-FR" sz="1200" dirty="0">
                <a:solidFill>
                  <a:srgbClr val="663300"/>
                </a:solidFill>
              </a:rPr>
            </a:br>
            <a:r>
              <a:rPr lang="fr-FR" sz="1200" dirty="0">
                <a:solidFill>
                  <a:srgbClr val="663300"/>
                </a:solidFill>
              </a:rPr>
              <a:t>75116 – PARIS								                      75116 - PARIS</a:t>
            </a:r>
            <a:br>
              <a:rPr lang="fr-FR" sz="1200" dirty="0">
                <a:solidFill>
                  <a:srgbClr val="663300"/>
                </a:solidFill>
              </a:rPr>
            </a:br>
            <a:r>
              <a:rPr lang="fr-FR" sz="1200" dirty="0">
                <a:solidFill>
                  <a:srgbClr val="663300"/>
                </a:solidFill>
              </a:rPr>
              <a:t>Tél : 01 53 70 06 06		 					            Tél : 01 47 05 30 99</a:t>
            </a:r>
            <a:br>
              <a:rPr lang="fr-FR" sz="1200" dirty="0">
                <a:solidFill>
                  <a:srgbClr val="663300"/>
                </a:solidFill>
              </a:rPr>
            </a:br>
            <a:r>
              <a:rPr lang="fr-FR" sz="1200" dirty="0">
                <a:solidFill>
                  <a:srgbClr val="663300"/>
                </a:solidFill>
              </a:rPr>
              <a:t>Fax : 01 53 70 06 07</a:t>
            </a:r>
          </a:p>
        </p:txBody>
      </p:sp>
    </p:spTree>
    <p:extLst>
      <p:ext uri="{BB962C8B-B14F-4D97-AF65-F5344CB8AC3E}">
        <p14:creationId xmlns:p14="http://schemas.microsoft.com/office/powerpoint/2010/main" val="391007378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38200" y="1302072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FR" sz="2200" dirty="0">
                <a:solidFill>
                  <a:schemeClr val="accent1">
                    <a:lumMod val="75000"/>
                  </a:schemeClr>
                </a:solidFill>
              </a:rPr>
              <a:t>11. </a:t>
            </a:r>
            <a:r>
              <a:rPr lang="fr-FR" sz="2200" u="sng" dirty="0">
                <a:solidFill>
                  <a:schemeClr val="accent1">
                    <a:lumMod val="75000"/>
                  </a:schemeClr>
                </a:solidFill>
              </a:rPr>
              <a:t>Locaux monovalents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fr-FR" sz="2400" dirty="0">
                <a:solidFill>
                  <a:schemeClr val="accent1">
                    <a:lumMod val="75000"/>
                  </a:schemeClr>
                </a:solidFill>
              </a:rPr>
              <a:t>Cas 1 : Rapport judiciaire / déplafonnement à la hausse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fr-FR" sz="2400" dirty="0">
                <a:solidFill>
                  <a:schemeClr val="accent1">
                    <a:lumMod val="75000"/>
                  </a:schemeClr>
                </a:solidFill>
              </a:rPr>
              <a:t>Cas 2 : Rapport amiable / déplafonnement à la hausse</a:t>
            </a:r>
          </a:p>
          <a:p>
            <a:pPr>
              <a:buFont typeface="Wingdings" panose="05000000000000000000" pitchFamily="2" charset="2"/>
              <a:buChar char="§"/>
            </a:pPr>
            <a:endParaRPr lang="fr-FR" sz="2400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fr-FR" sz="2200" dirty="0">
                <a:solidFill>
                  <a:schemeClr val="accent1">
                    <a:lumMod val="75000"/>
                  </a:schemeClr>
                </a:solidFill>
              </a:rPr>
              <a:t>12. </a:t>
            </a:r>
            <a:r>
              <a:rPr lang="fr-FR" sz="2200" u="sng" dirty="0">
                <a:solidFill>
                  <a:schemeClr val="accent1">
                    <a:lumMod val="75000"/>
                  </a:schemeClr>
                </a:solidFill>
              </a:rPr>
              <a:t>Locaux visant 2 motifs : bureaux et monovalents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fr-FR" sz="2400" dirty="0">
                <a:solidFill>
                  <a:schemeClr val="accent1">
                    <a:lumMod val="75000"/>
                  </a:schemeClr>
                </a:solidFill>
              </a:rPr>
              <a:t>Rapport amiable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fr-FR" sz="2400" dirty="0">
                <a:solidFill>
                  <a:schemeClr val="accent1">
                    <a:lumMod val="75000"/>
                  </a:schemeClr>
                </a:solidFill>
              </a:rPr>
              <a:t>Déplafonnement à la hausse</a:t>
            </a:r>
          </a:p>
        </p:txBody>
      </p:sp>
      <p:pic>
        <p:nvPicPr>
          <p:cNvPr id="4" name="Picture 2" descr="RÃ©sultat de recherche d'images pour &quot;logo eefic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9305" y="59037"/>
            <a:ext cx="1805030" cy="1805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1231557" y="5711735"/>
            <a:ext cx="972888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200" dirty="0">
                <a:solidFill>
                  <a:srgbClr val="663300"/>
                </a:solidFill>
              </a:rPr>
              <a:t>Maître Anne LEFORT                                            					                     Jean PINSOLLE</a:t>
            </a:r>
            <a:br>
              <a:rPr lang="fr-FR" sz="1200" dirty="0">
                <a:solidFill>
                  <a:srgbClr val="663300"/>
                </a:solidFill>
              </a:rPr>
            </a:br>
            <a:r>
              <a:rPr lang="fr-FR" sz="1200" dirty="0">
                <a:solidFill>
                  <a:srgbClr val="663300"/>
                </a:solidFill>
              </a:rPr>
              <a:t>Avocat à la Cour		  			      Président de la Chambre Nationale des Propriétaires</a:t>
            </a:r>
            <a:br>
              <a:rPr lang="fr-FR" sz="1200" dirty="0">
                <a:solidFill>
                  <a:srgbClr val="663300"/>
                </a:solidFill>
              </a:rPr>
            </a:br>
            <a:r>
              <a:rPr lang="fr-FR" sz="1200" dirty="0">
                <a:solidFill>
                  <a:srgbClr val="663300"/>
                </a:solidFill>
              </a:rPr>
              <a:t>51, avenue Raymond Poincaré	 					   72-76 rue de Longchamp </a:t>
            </a:r>
            <a:br>
              <a:rPr lang="fr-FR" sz="1200" dirty="0">
                <a:solidFill>
                  <a:srgbClr val="663300"/>
                </a:solidFill>
              </a:rPr>
            </a:br>
            <a:r>
              <a:rPr lang="fr-FR" sz="1200" dirty="0">
                <a:solidFill>
                  <a:srgbClr val="663300"/>
                </a:solidFill>
              </a:rPr>
              <a:t>75116 – PARIS								                      75116 - PARIS</a:t>
            </a:r>
            <a:br>
              <a:rPr lang="fr-FR" sz="1200" dirty="0">
                <a:solidFill>
                  <a:srgbClr val="663300"/>
                </a:solidFill>
              </a:rPr>
            </a:br>
            <a:r>
              <a:rPr lang="fr-FR" sz="1200" dirty="0">
                <a:solidFill>
                  <a:srgbClr val="663300"/>
                </a:solidFill>
              </a:rPr>
              <a:t>Tél : 01 53 70 06 06		 					            Tél : 01 47 05 30 99</a:t>
            </a:r>
            <a:br>
              <a:rPr lang="fr-FR" sz="1200" dirty="0">
                <a:solidFill>
                  <a:srgbClr val="663300"/>
                </a:solidFill>
              </a:rPr>
            </a:br>
            <a:r>
              <a:rPr lang="fr-FR" sz="1200" dirty="0">
                <a:solidFill>
                  <a:srgbClr val="663300"/>
                </a:solidFill>
              </a:rPr>
              <a:t>Fax : 01 53 70 06 07</a:t>
            </a:r>
          </a:p>
        </p:txBody>
      </p:sp>
    </p:spTree>
    <p:extLst>
      <p:ext uri="{BB962C8B-B14F-4D97-AF65-F5344CB8AC3E}">
        <p14:creationId xmlns:p14="http://schemas.microsoft.com/office/powerpoint/2010/main" val="102708485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8200" y="2381815"/>
            <a:ext cx="10515600" cy="1325563"/>
          </a:xfrm>
        </p:spPr>
        <p:txBody>
          <a:bodyPr/>
          <a:lstStyle/>
          <a:p>
            <a:r>
              <a:rPr lang="fr-FR" dirty="0">
                <a:solidFill>
                  <a:srgbClr val="990000"/>
                </a:solidFill>
              </a:rPr>
              <a:t>II. L’EXPERT, ROLE CLE POUR ORGANISER LA FIN DU BAIL COMMERCIAL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010892" y="1948966"/>
            <a:ext cx="10515600" cy="4351338"/>
          </a:xfrm>
        </p:spPr>
        <p:txBody>
          <a:bodyPr/>
          <a:lstStyle/>
          <a:p>
            <a:endParaRPr lang="fr-FR" dirty="0"/>
          </a:p>
        </p:txBody>
      </p:sp>
      <p:sp>
        <p:nvSpPr>
          <p:cNvPr id="4" name="Rectangle 3"/>
          <p:cNvSpPr/>
          <p:nvPr/>
        </p:nvSpPr>
        <p:spPr>
          <a:xfrm>
            <a:off x="1404249" y="5657671"/>
            <a:ext cx="972888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200" dirty="0">
                <a:solidFill>
                  <a:srgbClr val="663300"/>
                </a:solidFill>
              </a:rPr>
              <a:t>Maître Anne LEFORT                                            					                     Jean PINSOLLE</a:t>
            </a:r>
            <a:br>
              <a:rPr lang="fr-FR" sz="1200" dirty="0">
                <a:solidFill>
                  <a:srgbClr val="663300"/>
                </a:solidFill>
              </a:rPr>
            </a:br>
            <a:r>
              <a:rPr lang="fr-FR" sz="1200" dirty="0">
                <a:solidFill>
                  <a:srgbClr val="663300"/>
                </a:solidFill>
              </a:rPr>
              <a:t>Avocat à la Cour		  			      Président de la Chambre Nationale des Propriétaires</a:t>
            </a:r>
            <a:br>
              <a:rPr lang="fr-FR" sz="1200" dirty="0">
                <a:solidFill>
                  <a:srgbClr val="663300"/>
                </a:solidFill>
              </a:rPr>
            </a:br>
            <a:r>
              <a:rPr lang="fr-FR" sz="1200" dirty="0">
                <a:solidFill>
                  <a:srgbClr val="663300"/>
                </a:solidFill>
              </a:rPr>
              <a:t>51, avenue Raymond Poincaré	 					   72-76 rue de Longchamp </a:t>
            </a:r>
            <a:br>
              <a:rPr lang="fr-FR" sz="1200" dirty="0">
                <a:solidFill>
                  <a:srgbClr val="663300"/>
                </a:solidFill>
              </a:rPr>
            </a:br>
            <a:r>
              <a:rPr lang="fr-FR" sz="1200" dirty="0">
                <a:solidFill>
                  <a:srgbClr val="663300"/>
                </a:solidFill>
              </a:rPr>
              <a:t>75116 – PARIS								                      75116 - PARIS</a:t>
            </a:r>
            <a:br>
              <a:rPr lang="fr-FR" sz="1200" dirty="0">
                <a:solidFill>
                  <a:srgbClr val="663300"/>
                </a:solidFill>
              </a:rPr>
            </a:br>
            <a:r>
              <a:rPr lang="fr-FR" sz="1200" dirty="0">
                <a:solidFill>
                  <a:srgbClr val="663300"/>
                </a:solidFill>
              </a:rPr>
              <a:t>Tél : 01 53 70 06 06		 					            Tél : 01 47 05 30 99</a:t>
            </a:r>
            <a:br>
              <a:rPr lang="fr-FR" sz="1200" dirty="0">
                <a:solidFill>
                  <a:srgbClr val="663300"/>
                </a:solidFill>
              </a:rPr>
            </a:br>
            <a:r>
              <a:rPr lang="fr-FR" sz="1200" dirty="0">
                <a:solidFill>
                  <a:srgbClr val="663300"/>
                </a:solidFill>
              </a:rPr>
              <a:t>Fax : 01 53 70 06 07</a:t>
            </a:r>
          </a:p>
        </p:txBody>
      </p:sp>
      <p:pic>
        <p:nvPicPr>
          <p:cNvPr id="5" name="Picture 2" descr="RÃ©sultat de recherche d'images pour &quot;logo eefic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9305" y="59037"/>
            <a:ext cx="1805030" cy="1805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60178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25953" y="298770"/>
            <a:ext cx="10515600" cy="1325563"/>
          </a:xfrm>
        </p:spPr>
        <p:txBody>
          <a:bodyPr/>
          <a:lstStyle/>
          <a:p>
            <a:r>
              <a:rPr lang="fr-FR" dirty="0">
                <a:solidFill>
                  <a:srgbClr val="990000"/>
                </a:solidFill>
              </a:rPr>
              <a:t>IDEMNITE D’EVICTION SUITE A </a:t>
            </a:r>
            <a:r>
              <a:rPr lang="fr-FR" b="1" dirty="0">
                <a:solidFill>
                  <a:srgbClr val="FF0000"/>
                </a:solidFill>
              </a:rPr>
              <a:t>EXPROPRIATION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fr-FR" sz="2400" u="sng" dirty="0"/>
              <a:t>Cas soumis </a:t>
            </a:r>
            <a:r>
              <a:rPr lang="fr-FR" sz="2400" dirty="0"/>
              <a:t>:</a:t>
            </a:r>
          </a:p>
          <a:p>
            <a:pPr marL="457200" indent="-457200">
              <a:buAutoNum type="arabicPeriod"/>
            </a:pPr>
            <a:r>
              <a:rPr lang="fr-FR" sz="2200" u="sng" dirty="0">
                <a:solidFill>
                  <a:schemeClr val="accent1">
                    <a:lumMod val="75000"/>
                  </a:schemeClr>
                </a:solidFill>
              </a:rPr>
              <a:t>Boutique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fr-FR" sz="2400" dirty="0">
                <a:solidFill>
                  <a:schemeClr val="accent1">
                    <a:lumMod val="75000"/>
                  </a:schemeClr>
                </a:solidFill>
              </a:rPr>
              <a:t>Rapport amiable + rapport judiciaire</a:t>
            </a:r>
          </a:p>
          <a:p>
            <a:pPr marL="0" indent="0">
              <a:buNone/>
            </a:pPr>
            <a:endParaRPr lang="fr-FR" sz="2200" u="sng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fr-FR" sz="2200" dirty="0">
                <a:solidFill>
                  <a:schemeClr val="accent1">
                    <a:lumMod val="75000"/>
                  </a:schemeClr>
                </a:solidFill>
              </a:rPr>
              <a:t>2. </a:t>
            </a:r>
            <a:r>
              <a:rPr lang="fr-FR" sz="2200" u="sng" dirty="0">
                <a:solidFill>
                  <a:schemeClr val="accent1">
                    <a:lumMod val="75000"/>
                  </a:schemeClr>
                </a:solidFill>
              </a:rPr>
              <a:t>Showroom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fr-FR" sz="2400" dirty="0">
                <a:solidFill>
                  <a:schemeClr val="accent1">
                    <a:lumMod val="75000"/>
                  </a:schemeClr>
                </a:solidFill>
              </a:rPr>
              <a:t>Cas 1 : pas de rapport mais expert présent lors de la visite sur le site / indemnité de transfert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fr-FR" sz="2400" dirty="0">
                <a:solidFill>
                  <a:schemeClr val="accent1">
                    <a:lumMod val="75000"/>
                  </a:schemeClr>
                </a:solidFill>
              </a:rPr>
              <a:t>Cas 2 : rapport amiable + expert présent sur le site lors de la visite / indemnité de perte de fonds</a:t>
            </a:r>
          </a:p>
        </p:txBody>
      </p:sp>
      <p:pic>
        <p:nvPicPr>
          <p:cNvPr id="4" name="Picture 2" descr="RÃ©sultat de recherche d'images pour &quot;logo eefic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9305" y="59037"/>
            <a:ext cx="1805030" cy="1805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1433384" y="5657671"/>
            <a:ext cx="932523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200" dirty="0">
                <a:solidFill>
                  <a:srgbClr val="663300"/>
                </a:solidFill>
              </a:rPr>
              <a:t>Maître Anne LEFORT                                            					                     Jean PINSOLLE</a:t>
            </a:r>
            <a:br>
              <a:rPr lang="fr-FR" sz="1200" dirty="0">
                <a:solidFill>
                  <a:srgbClr val="663300"/>
                </a:solidFill>
              </a:rPr>
            </a:br>
            <a:r>
              <a:rPr lang="fr-FR" sz="1200" dirty="0">
                <a:solidFill>
                  <a:srgbClr val="663300"/>
                </a:solidFill>
              </a:rPr>
              <a:t>Avocat à la Cour		  			      Président de la Chambre Nationale des Propriétaires</a:t>
            </a:r>
            <a:br>
              <a:rPr lang="fr-FR" sz="1200" dirty="0">
                <a:solidFill>
                  <a:srgbClr val="663300"/>
                </a:solidFill>
              </a:rPr>
            </a:br>
            <a:r>
              <a:rPr lang="fr-FR" sz="1200" dirty="0">
                <a:solidFill>
                  <a:srgbClr val="663300"/>
                </a:solidFill>
              </a:rPr>
              <a:t>51, avenue Raymond Poincaré	 					   72-76 rue de Longchamp </a:t>
            </a:r>
            <a:br>
              <a:rPr lang="fr-FR" sz="1200" dirty="0">
                <a:solidFill>
                  <a:srgbClr val="663300"/>
                </a:solidFill>
              </a:rPr>
            </a:br>
            <a:r>
              <a:rPr lang="fr-FR" sz="1200" dirty="0">
                <a:solidFill>
                  <a:srgbClr val="663300"/>
                </a:solidFill>
              </a:rPr>
              <a:t>75116 – PARIS								                      75116 - PARIS</a:t>
            </a:r>
            <a:br>
              <a:rPr lang="fr-FR" sz="1200" dirty="0">
                <a:solidFill>
                  <a:srgbClr val="663300"/>
                </a:solidFill>
              </a:rPr>
            </a:br>
            <a:r>
              <a:rPr lang="fr-FR" sz="1200" dirty="0">
                <a:solidFill>
                  <a:srgbClr val="663300"/>
                </a:solidFill>
              </a:rPr>
              <a:t>Tél : 01 53 70 06 06		 					            Tél : 01 47 05 30 99</a:t>
            </a:r>
            <a:br>
              <a:rPr lang="fr-FR" sz="1200" dirty="0">
                <a:solidFill>
                  <a:srgbClr val="663300"/>
                </a:solidFill>
              </a:rPr>
            </a:br>
            <a:r>
              <a:rPr lang="fr-FR" sz="1200" dirty="0">
                <a:solidFill>
                  <a:srgbClr val="663300"/>
                </a:solidFill>
              </a:rPr>
              <a:t>Fax : 01 53 70 06 07</a:t>
            </a:r>
          </a:p>
        </p:txBody>
      </p:sp>
    </p:spTree>
    <p:extLst>
      <p:ext uri="{BB962C8B-B14F-4D97-AF65-F5344CB8AC3E}">
        <p14:creationId xmlns:p14="http://schemas.microsoft.com/office/powerpoint/2010/main" val="14612650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25953" y="279550"/>
            <a:ext cx="10515600" cy="1325563"/>
          </a:xfrm>
        </p:spPr>
        <p:txBody>
          <a:bodyPr/>
          <a:lstStyle/>
          <a:p>
            <a:r>
              <a:rPr lang="fr-FR" dirty="0">
                <a:solidFill>
                  <a:srgbClr val="990000"/>
                </a:solidFill>
              </a:rPr>
              <a:t>INDEMNITE D’EVICTION SUITE A</a:t>
            </a:r>
            <a:r>
              <a:rPr lang="fr-FR" dirty="0"/>
              <a:t> </a:t>
            </a:r>
            <a:r>
              <a:rPr lang="fr-FR" b="1" dirty="0">
                <a:solidFill>
                  <a:srgbClr val="FF0000"/>
                </a:solidFill>
              </a:rPr>
              <a:t>CONGE DU BAILLEUR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fr-FR" sz="2400" u="sng" dirty="0"/>
              <a:t>Cas soumis </a:t>
            </a:r>
            <a:r>
              <a:rPr lang="fr-FR" sz="2400" dirty="0"/>
              <a:t>:</a:t>
            </a:r>
          </a:p>
          <a:p>
            <a:pPr marL="0" indent="0">
              <a:buNone/>
            </a:pPr>
            <a:endParaRPr lang="fr-FR" sz="2400" dirty="0"/>
          </a:p>
          <a:p>
            <a:pPr marL="0" indent="0">
              <a:buNone/>
            </a:pPr>
            <a:r>
              <a:rPr lang="fr-FR" sz="2200" dirty="0">
                <a:solidFill>
                  <a:schemeClr val="accent1">
                    <a:lumMod val="75000"/>
                  </a:schemeClr>
                </a:solidFill>
              </a:rPr>
              <a:t>3. </a:t>
            </a:r>
            <a:r>
              <a:rPr lang="fr-FR" sz="2200" u="sng" dirty="0">
                <a:solidFill>
                  <a:schemeClr val="accent1">
                    <a:lumMod val="75000"/>
                  </a:schemeClr>
                </a:solidFill>
              </a:rPr>
              <a:t>Congé échéance des 9 ans</a:t>
            </a:r>
          </a:p>
          <a:p>
            <a:pPr marL="0" indent="0">
              <a:buNone/>
            </a:pPr>
            <a:endParaRPr lang="fr-FR" sz="2200" u="sng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fr-FR" sz="2200" u="sng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fr-FR" sz="2200" u="sng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fr-FR" sz="2200" dirty="0">
                <a:solidFill>
                  <a:schemeClr val="accent1">
                    <a:lumMod val="75000"/>
                  </a:schemeClr>
                </a:solidFill>
              </a:rPr>
              <a:t>4. </a:t>
            </a:r>
            <a:r>
              <a:rPr lang="fr-FR" sz="2200" u="sng" dirty="0">
                <a:solidFill>
                  <a:schemeClr val="accent1">
                    <a:lumMod val="75000"/>
                  </a:schemeClr>
                </a:solidFill>
              </a:rPr>
              <a:t>Congé pour démolir / reconstruire</a:t>
            </a:r>
          </a:p>
        </p:txBody>
      </p:sp>
      <p:pic>
        <p:nvPicPr>
          <p:cNvPr id="4" name="Picture 2" descr="RÃ©sultat de recherche d'images pour &quot;logo eefic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29305" y="59037"/>
            <a:ext cx="1805030" cy="18050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1408670" y="5576798"/>
            <a:ext cx="937465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200" dirty="0">
                <a:solidFill>
                  <a:srgbClr val="663300"/>
                </a:solidFill>
              </a:rPr>
              <a:t>Maître Anne LEFORT                                            					                     Jean PINSOLLE</a:t>
            </a:r>
            <a:br>
              <a:rPr lang="fr-FR" sz="1200" dirty="0">
                <a:solidFill>
                  <a:srgbClr val="663300"/>
                </a:solidFill>
              </a:rPr>
            </a:br>
            <a:r>
              <a:rPr lang="fr-FR" sz="1200" dirty="0">
                <a:solidFill>
                  <a:srgbClr val="663300"/>
                </a:solidFill>
              </a:rPr>
              <a:t>Avocat à la Cour		  			      Président de la Chambre Nationale des Propriétaires</a:t>
            </a:r>
            <a:br>
              <a:rPr lang="fr-FR" sz="1200" dirty="0">
                <a:solidFill>
                  <a:srgbClr val="663300"/>
                </a:solidFill>
              </a:rPr>
            </a:br>
            <a:r>
              <a:rPr lang="fr-FR" sz="1200" dirty="0">
                <a:solidFill>
                  <a:srgbClr val="663300"/>
                </a:solidFill>
              </a:rPr>
              <a:t>51, avenue Raymond Poincaré	 					   72-76 rue de Longchamp </a:t>
            </a:r>
            <a:br>
              <a:rPr lang="fr-FR" sz="1200" dirty="0">
                <a:solidFill>
                  <a:srgbClr val="663300"/>
                </a:solidFill>
              </a:rPr>
            </a:br>
            <a:r>
              <a:rPr lang="fr-FR" sz="1200" dirty="0">
                <a:solidFill>
                  <a:srgbClr val="663300"/>
                </a:solidFill>
              </a:rPr>
              <a:t>75116 – PARIS								                      75116 - PARIS</a:t>
            </a:r>
            <a:br>
              <a:rPr lang="fr-FR" sz="1200" dirty="0">
                <a:solidFill>
                  <a:srgbClr val="663300"/>
                </a:solidFill>
              </a:rPr>
            </a:br>
            <a:r>
              <a:rPr lang="fr-FR" sz="1200" dirty="0">
                <a:solidFill>
                  <a:srgbClr val="663300"/>
                </a:solidFill>
              </a:rPr>
              <a:t>Tél : 01 53 70 06 06		 					            Tél : 01 47 05 30 99</a:t>
            </a:r>
            <a:br>
              <a:rPr lang="fr-FR" sz="1200" dirty="0">
                <a:solidFill>
                  <a:srgbClr val="663300"/>
                </a:solidFill>
              </a:rPr>
            </a:br>
            <a:r>
              <a:rPr lang="fr-FR" sz="1200" dirty="0">
                <a:solidFill>
                  <a:srgbClr val="663300"/>
                </a:solidFill>
              </a:rPr>
              <a:t>Fax : 01 53 70 06 07</a:t>
            </a:r>
          </a:p>
        </p:txBody>
      </p:sp>
    </p:spTree>
    <p:extLst>
      <p:ext uri="{BB962C8B-B14F-4D97-AF65-F5344CB8AC3E}">
        <p14:creationId xmlns:p14="http://schemas.microsoft.com/office/powerpoint/2010/main" val="1805570309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397</Words>
  <Application>Microsoft Macintosh PowerPoint</Application>
  <PresentationFormat>Personnalisé</PresentationFormat>
  <Paragraphs>82</Paragraphs>
  <Slides>11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11</vt:i4>
      </vt:variant>
    </vt:vector>
  </HeadingPairs>
  <TitlesOfParts>
    <vt:vector size="12" baseType="lpstr">
      <vt:lpstr>Thème Office</vt:lpstr>
      <vt:lpstr>CONFERENCE DU 16 NOVEMBRE</vt:lpstr>
      <vt:lpstr>I. L’EXPERT, ROLE CLE DANS LE CADRE DE RENOUVELLEMENT DU BAIL COMMERCIAL</vt:lpstr>
      <vt:lpstr>DEPLAFONNEMENT EN RAISON DE LA DUREE DU BAIL</vt:lpstr>
      <vt:lpstr>DEPLAFONNEMENT POUR VALEUR LOCATIVE INFERIEURE AU PLAFOND</vt:lpstr>
      <vt:lpstr>DEPLAFONNEMENT EN RAISON DE LA MODIFICATION DES ELEMENTS DE LA VALEUR LOCATIVE</vt:lpstr>
      <vt:lpstr>Présentation PowerPoint</vt:lpstr>
      <vt:lpstr>DEPLAFONNEMENT EN RAISON DE LA NATURE DES LOCAUX LOUES</vt:lpstr>
      <vt:lpstr>Présentation PowerPoint</vt:lpstr>
      <vt:lpstr>II. L’EXPERT, ROLE CLE POUR ORGANISER LA FIN DU BAIL COMMERCIAL</vt:lpstr>
      <vt:lpstr>IDEMNITE D’EVICTION SUITE A EXPROPRIATION</vt:lpstr>
      <vt:lpstr>INDEMNITE D’EVICTION SUITE A CONGE DU BAILLEUR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CONFERENCE DU 16 NOVEMBRE</dc:title>
  <dc:creator>Maele Tilly-Chansard</dc:creator>
  <cp:lastModifiedBy>A</cp:lastModifiedBy>
  <cp:revision>8</cp:revision>
  <dcterms:created xsi:type="dcterms:W3CDTF">2018-11-15T13:53:37Z</dcterms:created>
  <dcterms:modified xsi:type="dcterms:W3CDTF">2018-11-22T16:42:49Z</dcterms:modified>
</cp:coreProperties>
</file>