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66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58" d="100"/>
          <a:sy n="158" d="100"/>
        </p:scale>
        <p:origin x="-112" y="-11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392662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872721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41727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FEC38FD-D3B9-4444-BA36-8FACF03CAE0C}" type="datetimeFigureOut">
              <a:rPr lang="fr-FR" smtClean="0"/>
              <a:t>22/11/18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71027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FEC38FD-D3B9-4444-BA36-8FACF03CAE0C}" type="datetimeFigureOut">
              <a:rPr lang="fr-FR" smtClean="0"/>
              <a:t>22/11/18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25222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FEC38FD-D3B9-4444-BA36-8FACF03CAE0C}" type="datetimeFigureOut">
              <a:rPr lang="fr-FR" smtClean="0"/>
              <a:t>22/11/18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2486762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FEC38FD-D3B9-4444-BA36-8FACF03CAE0C}" type="datetimeFigureOut">
              <a:rPr lang="fr-FR" smtClean="0"/>
              <a:t>22/11/18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619278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EC38FD-D3B9-4444-BA36-8FACF03CAE0C}" type="datetimeFigureOut">
              <a:rPr lang="fr-FR" smtClean="0"/>
              <a:t>22/11/18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096297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EC38FD-D3B9-4444-BA36-8FACF03CAE0C}" type="datetimeFigureOut">
              <a:rPr lang="fr-FR" smtClean="0"/>
              <a:t>22/11/18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3498102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1739057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9851FC0-E849-4863-B3A7-F8A6A7A8E005}" type="slidenum">
              <a:rPr lang="fr-FR" smtClean="0"/>
              <a:t>‹#›</a:t>
            </a:fld>
            <a:endParaRPr lang="fr-FR"/>
          </a:p>
        </p:txBody>
      </p:sp>
    </p:spTree>
    <p:extLst>
      <p:ext uri="{BB962C8B-B14F-4D97-AF65-F5344CB8AC3E}">
        <p14:creationId xmlns:p14="http://schemas.microsoft.com/office/powerpoint/2010/main" val="40293728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EC38FD-D3B9-4444-BA36-8FACF03CAE0C}" type="datetimeFigureOut">
              <a:rPr lang="fr-FR" smtClean="0"/>
              <a:t>22/11/18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851FC0-E849-4863-B3A7-F8A6A7A8E005}" type="slidenum">
              <a:rPr lang="fr-FR" smtClean="0"/>
              <a:t>‹#›</a:t>
            </a:fld>
            <a:endParaRPr lang="fr-FR"/>
          </a:p>
        </p:txBody>
      </p:sp>
    </p:spTree>
    <p:extLst>
      <p:ext uri="{BB962C8B-B14F-4D97-AF65-F5344CB8AC3E}">
        <p14:creationId xmlns:p14="http://schemas.microsoft.com/office/powerpoint/2010/main" val="4040327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55806" y="1398738"/>
            <a:ext cx="9144000" cy="2387600"/>
          </a:xfrm>
        </p:spPr>
        <p:txBody>
          <a:bodyPr>
            <a:noAutofit/>
          </a:bodyPr>
          <a:lstStyle/>
          <a:p>
            <a:r>
              <a:rPr lang="fr-FR" sz="2400" b="1" dirty="0" smtClean="0"/>
              <a:t/>
            </a:r>
            <a:br>
              <a:rPr lang="fr-FR" sz="2400" b="1" dirty="0" smtClean="0"/>
            </a:br>
            <a:r>
              <a:rPr lang="fr-FR" sz="2400" b="1" dirty="0"/>
              <a:t/>
            </a:r>
            <a:br>
              <a:rPr lang="fr-FR" sz="2400" b="1" dirty="0"/>
            </a:br>
            <a:r>
              <a:rPr lang="fr-FR" sz="2400" b="1" dirty="0" smtClean="0"/>
              <a:t/>
            </a:r>
            <a:br>
              <a:rPr lang="fr-FR" sz="2400" b="1" dirty="0" smtClean="0"/>
            </a:br>
            <a:r>
              <a:rPr lang="fr-FR" sz="3200" b="1" dirty="0" smtClean="0">
                <a:solidFill>
                  <a:srgbClr val="990000"/>
                </a:solidFill>
              </a:rPr>
              <a:t>CONFERENCE DU 15 NOVEMBRE 2018</a:t>
            </a:r>
            <a:r>
              <a:rPr lang="fr-FR" sz="4800" dirty="0" smtClean="0"/>
              <a:t/>
            </a:r>
            <a:br>
              <a:rPr lang="fr-FR" sz="4800" dirty="0" smtClean="0"/>
            </a:br>
            <a:r>
              <a:rPr lang="fr-FR" sz="4000" dirty="0" smtClean="0"/>
              <a:t/>
            </a:r>
            <a:br>
              <a:rPr lang="fr-FR" sz="4000" dirty="0" smtClean="0"/>
            </a:br>
            <a:r>
              <a:rPr lang="fr-FR" sz="4000" dirty="0" smtClean="0"/>
              <a:t>       </a:t>
            </a:r>
            <a:r>
              <a:rPr lang="fr-FR" sz="2000" b="1" u="sng" dirty="0" smtClean="0"/>
              <a:t>LA LOI DU 20 AVRIL 2018 RATIFIANT LA RÉFORME DU DROIT DES CONTRATS</a:t>
            </a:r>
            <a:r>
              <a:rPr lang="fr-FR" sz="2000" b="1" dirty="0" smtClean="0"/>
              <a:t/>
            </a:r>
            <a:br>
              <a:rPr lang="fr-FR" sz="2000" b="1" dirty="0" smtClean="0"/>
            </a:br>
            <a:r>
              <a:rPr lang="fr-FR" sz="2000" b="1" dirty="0" smtClean="0"/>
              <a:t/>
            </a:r>
            <a:br>
              <a:rPr lang="fr-FR" sz="2000" b="1" dirty="0" smtClean="0"/>
            </a:br>
            <a:r>
              <a:rPr lang="fr-FR" sz="2000" b="1" dirty="0" smtClean="0"/>
              <a:t>     </a:t>
            </a:r>
            <a:r>
              <a:rPr lang="fr-FR" sz="2000" b="1" u="sng" smtClean="0"/>
              <a:t>NOUVELLE DONNE </a:t>
            </a:r>
            <a:r>
              <a:rPr lang="fr-FR" sz="2000" b="1" u="sng" dirty="0" smtClean="0"/>
              <a:t>DANS LES RAPPORTS BAILLEUR / PRENEUR</a:t>
            </a:r>
            <a:r>
              <a:rPr lang="fr-FR" sz="4000" dirty="0" smtClean="0"/>
              <a:t/>
            </a:r>
            <a:br>
              <a:rPr lang="fr-FR" sz="4000" dirty="0" smtClean="0"/>
            </a:br>
            <a:endParaRPr lang="fr-FR" sz="1050" dirty="0"/>
          </a:p>
        </p:txBody>
      </p:sp>
      <p:sp>
        <p:nvSpPr>
          <p:cNvPr id="3" name="Sous-titre 2"/>
          <p:cNvSpPr>
            <a:spLocks noGrp="1"/>
          </p:cNvSpPr>
          <p:nvPr>
            <p:ph type="subTitle" idx="1"/>
          </p:nvPr>
        </p:nvSpPr>
        <p:spPr>
          <a:xfrm>
            <a:off x="1655806" y="5126039"/>
            <a:ext cx="9144000" cy="1655762"/>
          </a:xfrm>
        </p:spPr>
        <p:txBody>
          <a:bodyPr>
            <a:normAutofit/>
          </a:bodyPr>
          <a:lstStyle/>
          <a:p>
            <a:pPr algn="l"/>
            <a:r>
              <a:rPr lang="fr-FR" sz="1200" dirty="0" smtClean="0">
                <a:solidFill>
                  <a:srgbClr val="663300"/>
                </a:solidFill>
              </a:rPr>
              <a:t>Maître Anne LEFORT                                            					                     Jean PINSOLLE</a:t>
            </a:r>
            <a:br>
              <a:rPr lang="fr-FR" sz="1200" dirty="0" smtClean="0">
                <a:solidFill>
                  <a:srgbClr val="663300"/>
                </a:solidFill>
              </a:rPr>
            </a:br>
            <a:r>
              <a:rPr lang="fr-FR" sz="1200" dirty="0" smtClean="0">
                <a:solidFill>
                  <a:srgbClr val="663300"/>
                </a:solidFill>
              </a:rPr>
              <a:t>Avocat à la Cour		  			      Président de la Chambre Nationale des Propriétaires</a:t>
            </a:r>
            <a:br>
              <a:rPr lang="fr-FR" sz="1200" dirty="0" smtClean="0">
                <a:solidFill>
                  <a:srgbClr val="663300"/>
                </a:solidFill>
              </a:rPr>
            </a:br>
            <a:r>
              <a:rPr lang="fr-FR" sz="1200" dirty="0" smtClean="0">
                <a:solidFill>
                  <a:srgbClr val="663300"/>
                </a:solidFill>
              </a:rPr>
              <a:t>51, avenue Raymond Poincaré	 					   72-76 rue de Longchamp </a:t>
            </a:r>
            <a:br>
              <a:rPr lang="fr-FR" sz="1200" dirty="0" smtClean="0">
                <a:solidFill>
                  <a:srgbClr val="663300"/>
                </a:solidFill>
              </a:rPr>
            </a:br>
            <a:r>
              <a:rPr lang="fr-FR" sz="1200" dirty="0" smtClean="0">
                <a:solidFill>
                  <a:srgbClr val="663300"/>
                </a:solidFill>
              </a:rPr>
              <a:t>75116 – PARIS								                      75116 - PARIS</a:t>
            </a:r>
            <a:br>
              <a:rPr lang="fr-FR" sz="1200" dirty="0" smtClean="0">
                <a:solidFill>
                  <a:srgbClr val="663300"/>
                </a:solidFill>
              </a:rPr>
            </a:br>
            <a:r>
              <a:rPr lang="fr-FR" sz="1200" dirty="0" smtClean="0">
                <a:solidFill>
                  <a:srgbClr val="663300"/>
                </a:solidFill>
              </a:rPr>
              <a:t>Tél : 01 53 70 06 06		 					            Tél : 01 47 05 30 99</a:t>
            </a:r>
            <a:br>
              <a:rPr lang="fr-FR" sz="1200" dirty="0" smtClean="0">
                <a:solidFill>
                  <a:srgbClr val="663300"/>
                </a:solidFill>
              </a:rPr>
            </a:br>
            <a:r>
              <a:rPr lang="fr-FR" sz="1200" dirty="0" smtClean="0">
                <a:solidFill>
                  <a:srgbClr val="663300"/>
                </a:solidFill>
              </a:rPr>
              <a:t>Fax : 01 53 70 06 07</a:t>
            </a:r>
            <a:endParaRPr lang="fr-FR" sz="1200" dirty="0">
              <a:solidFill>
                <a:srgbClr val="663300"/>
              </a:solidFill>
            </a:endParaRPr>
          </a:p>
        </p:txBody>
      </p:sp>
      <p:pic>
        <p:nvPicPr>
          <p:cNvPr id="102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95070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990000"/>
                </a:solidFill>
              </a:rPr>
              <a:t>Introduction</a:t>
            </a:r>
            <a:endParaRPr lang="fr-FR" dirty="0">
              <a:solidFill>
                <a:srgbClr val="990000"/>
              </a:solidFill>
            </a:endParaRPr>
          </a:p>
        </p:txBody>
      </p:sp>
      <p:sp>
        <p:nvSpPr>
          <p:cNvPr id="3" name="Espace réservé du contenu 2"/>
          <p:cNvSpPr>
            <a:spLocks noGrp="1"/>
          </p:cNvSpPr>
          <p:nvPr>
            <p:ph idx="1"/>
          </p:nvPr>
        </p:nvSpPr>
        <p:spPr/>
        <p:txBody>
          <a:bodyPr/>
          <a:lstStyle/>
          <a:p>
            <a:pPr marL="0" indent="0">
              <a:buNone/>
            </a:pPr>
            <a:r>
              <a:rPr lang="fr-FR" u="sng" dirty="0" smtClean="0">
                <a:effectLst>
                  <a:outerShdw blurRad="38100" dist="38100" dir="2700000" algn="tl">
                    <a:srgbClr val="000000">
                      <a:alpha val="43137"/>
                    </a:srgbClr>
                  </a:outerShdw>
                </a:effectLst>
              </a:rPr>
              <a:t>Rappels</a:t>
            </a:r>
          </a:p>
          <a:p>
            <a:pPr marL="0" indent="0">
              <a:buNone/>
            </a:pPr>
            <a:endParaRPr lang="fr-FR" dirty="0"/>
          </a:p>
          <a:p>
            <a:pPr>
              <a:buFont typeface="Wingdings" panose="05000000000000000000" pitchFamily="2" charset="2"/>
              <a:buChar char="q"/>
            </a:pPr>
            <a:r>
              <a:rPr lang="fr-FR" dirty="0" smtClean="0"/>
              <a:t> La loi Pinel du 18 juin 2014</a:t>
            </a:r>
          </a:p>
          <a:p>
            <a:pPr>
              <a:buFont typeface="Wingdings" panose="05000000000000000000" pitchFamily="2" charset="2"/>
              <a:buChar char="q"/>
            </a:pPr>
            <a:endParaRPr lang="fr-FR" dirty="0" smtClean="0"/>
          </a:p>
          <a:p>
            <a:pPr>
              <a:buFont typeface="Wingdings" panose="05000000000000000000" pitchFamily="2" charset="2"/>
              <a:buChar char="q"/>
            </a:pPr>
            <a:r>
              <a:rPr lang="fr-FR" dirty="0" smtClean="0"/>
              <a:t> Le décret d’application du 3 novembre 2014, publié le 5 novembre</a:t>
            </a:r>
            <a:endParaRPr lang="fr-FR" dirty="0"/>
          </a:p>
        </p:txBody>
      </p:sp>
      <p:sp>
        <p:nvSpPr>
          <p:cNvPr id="5" name="Rectangle 4"/>
          <p:cNvSpPr/>
          <p:nvPr/>
        </p:nvSpPr>
        <p:spPr>
          <a:xfrm>
            <a:off x="1272745" y="5576798"/>
            <a:ext cx="9646509"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76492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45076" y="348607"/>
            <a:ext cx="10515600" cy="1325563"/>
          </a:xfrm>
        </p:spPr>
        <p:txBody>
          <a:bodyPr/>
          <a:lstStyle/>
          <a:p>
            <a:pPr algn="ctr"/>
            <a:r>
              <a:rPr lang="fr-FR" dirty="0" smtClean="0">
                <a:solidFill>
                  <a:srgbClr val="990000"/>
                </a:solidFill>
              </a:rPr>
              <a:t>LA LOI DU 20 AVRIL 2018 RATIFIANT LA REFORME DU DROIT DES CONTRATS</a:t>
            </a:r>
            <a:endParaRPr lang="fr-FR" dirty="0">
              <a:solidFill>
                <a:srgbClr val="990000"/>
              </a:solidFill>
            </a:endParaRPr>
          </a:p>
        </p:txBody>
      </p:sp>
      <p:sp>
        <p:nvSpPr>
          <p:cNvPr id="3" name="Espace réservé du contenu 2"/>
          <p:cNvSpPr>
            <a:spLocks noGrp="1"/>
          </p:cNvSpPr>
          <p:nvPr>
            <p:ph idx="1"/>
          </p:nvPr>
        </p:nvSpPr>
        <p:spPr/>
        <p:txBody>
          <a:bodyPr/>
          <a:lstStyle/>
          <a:p>
            <a:pPr marL="0" indent="0">
              <a:buNone/>
            </a:pPr>
            <a:r>
              <a:rPr lang="fr-FR" u="sng" dirty="0" smtClean="0">
                <a:effectLst>
                  <a:outerShdw blurRad="38100" dist="38100" dir="2700000" algn="tl">
                    <a:srgbClr val="000000">
                      <a:alpha val="43137"/>
                    </a:srgbClr>
                  </a:outerShdw>
                </a:effectLst>
              </a:rPr>
              <a:t>Les baux concernés </a:t>
            </a:r>
            <a:r>
              <a:rPr lang="fr-FR" dirty="0" smtClean="0">
                <a:effectLst>
                  <a:outerShdw blurRad="38100" dist="38100" dir="2700000" algn="tl">
                    <a:srgbClr val="000000">
                      <a:alpha val="43137"/>
                    </a:srgbClr>
                  </a:outerShdw>
                </a:effectLst>
              </a:rPr>
              <a:t>:</a:t>
            </a:r>
          </a:p>
          <a:p>
            <a:pPr marL="0" indent="0">
              <a:buNone/>
            </a:pPr>
            <a:endParaRPr lang="fr-FR" dirty="0"/>
          </a:p>
          <a:p>
            <a:pPr marL="0" indent="0">
              <a:buNone/>
            </a:pPr>
            <a:r>
              <a:rPr lang="fr-FR" dirty="0" smtClean="0"/>
              <a:t>Le nouveau droit des contrats s’applique aux baux</a:t>
            </a:r>
          </a:p>
          <a:p>
            <a:pPr marL="0" indent="0">
              <a:buNone/>
            </a:pPr>
            <a:endParaRPr lang="fr-FR" dirty="0"/>
          </a:p>
          <a:p>
            <a:pPr>
              <a:buFont typeface="Wingdings" panose="05000000000000000000" pitchFamily="2" charset="2"/>
              <a:buChar char="q"/>
            </a:pPr>
            <a:r>
              <a:rPr lang="fr-FR" dirty="0" smtClean="0">
                <a:solidFill>
                  <a:srgbClr val="990000"/>
                </a:solidFill>
              </a:rPr>
              <a:t> </a:t>
            </a:r>
            <a:r>
              <a:rPr lang="fr-FR" dirty="0">
                <a:solidFill>
                  <a:srgbClr val="990000"/>
                </a:solidFill>
              </a:rPr>
              <a:t>C</a:t>
            </a:r>
            <a:r>
              <a:rPr lang="fr-FR" dirty="0" smtClean="0">
                <a:solidFill>
                  <a:srgbClr val="990000"/>
                </a:solidFill>
              </a:rPr>
              <a:t>onclus </a:t>
            </a:r>
            <a:r>
              <a:rPr lang="fr-FR" dirty="0">
                <a:solidFill>
                  <a:srgbClr val="990000"/>
                </a:solidFill>
              </a:rPr>
              <a:t>à compter du 1</a:t>
            </a:r>
            <a:r>
              <a:rPr lang="fr-FR" baseline="30000" dirty="0">
                <a:solidFill>
                  <a:srgbClr val="990000"/>
                </a:solidFill>
              </a:rPr>
              <a:t>er</a:t>
            </a:r>
            <a:r>
              <a:rPr lang="fr-FR" dirty="0">
                <a:solidFill>
                  <a:srgbClr val="990000"/>
                </a:solidFill>
              </a:rPr>
              <a:t> octobre </a:t>
            </a:r>
            <a:r>
              <a:rPr lang="fr-FR" dirty="0" smtClean="0">
                <a:solidFill>
                  <a:srgbClr val="990000"/>
                </a:solidFill>
              </a:rPr>
              <a:t>2016</a:t>
            </a:r>
          </a:p>
          <a:p>
            <a:pPr marL="0" indent="0">
              <a:buNone/>
            </a:pPr>
            <a:endParaRPr lang="fr-FR" dirty="0">
              <a:solidFill>
                <a:srgbClr val="990000"/>
              </a:solidFill>
            </a:endParaRPr>
          </a:p>
          <a:p>
            <a:pPr>
              <a:buFont typeface="Wingdings" panose="05000000000000000000" pitchFamily="2" charset="2"/>
              <a:buChar char="q"/>
            </a:pPr>
            <a:r>
              <a:rPr lang="fr-FR" dirty="0" smtClean="0">
                <a:solidFill>
                  <a:srgbClr val="990000"/>
                </a:solidFill>
              </a:rPr>
              <a:t> Ou renouvelés </a:t>
            </a:r>
            <a:r>
              <a:rPr lang="fr-FR" dirty="0">
                <a:solidFill>
                  <a:srgbClr val="990000"/>
                </a:solidFill>
              </a:rPr>
              <a:t>à compter du 1</a:t>
            </a:r>
            <a:r>
              <a:rPr lang="fr-FR" baseline="30000" dirty="0">
                <a:solidFill>
                  <a:srgbClr val="990000"/>
                </a:solidFill>
              </a:rPr>
              <a:t>er</a:t>
            </a:r>
            <a:r>
              <a:rPr lang="fr-FR" dirty="0">
                <a:solidFill>
                  <a:srgbClr val="990000"/>
                </a:solidFill>
              </a:rPr>
              <a:t> octobre 2016</a:t>
            </a:r>
          </a:p>
          <a:p>
            <a:pPr>
              <a:buFont typeface="Wingdings" panose="05000000000000000000" pitchFamily="2" charset="2"/>
              <a:buChar char="q"/>
            </a:pPr>
            <a:endParaRPr lang="fr-FR" dirty="0">
              <a:solidFill>
                <a:srgbClr val="990000"/>
              </a:solidFill>
            </a:endParaRPr>
          </a:p>
          <a:p>
            <a:pPr marL="0" indent="0">
              <a:buNone/>
            </a:pPr>
            <a:endParaRPr lang="fr-FR" dirty="0">
              <a:solidFill>
                <a:srgbClr val="990000"/>
              </a:solidFill>
            </a:endParaRPr>
          </a:p>
        </p:txBody>
      </p:sp>
      <p:sp>
        <p:nvSpPr>
          <p:cNvPr id="5" name="Rectangle 4"/>
          <p:cNvSpPr/>
          <p:nvPr/>
        </p:nvSpPr>
        <p:spPr>
          <a:xfrm>
            <a:off x="1334529" y="5657671"/>
            <a:ext cx="9522941"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7"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552601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84455"/>
            <a:ext cx="10515600" cy="1325563"/>
          </a:xfrm>
        </p:spPr>
        <p:txBody>
          <a:bodyPr/>
          <a:lstStyle/>
          <a:p>
            <a:pPr algn="ctr"/>
            <a:r>
              <a:rPr lang="fr-FR" dirty="0">
                <a:solidFill>
                  <a:srgbClr val="990000"/>
                </a:solidFill>
              </a:rPr>
              <a:t>I</a:t>
            </a:r>
            <a:r>
              <a:rPr lang="fr-FR" dirty="0" smtClean="0">
                <a:solidFill>
                  <a:srgbClr val="990000"/>
                </a:solidFill>
              </a:rPr>
              <a:t>. IMPACT SUR LES CONTRATS D’ADHESION</a:t>
            </a:r>
            <a:endParaRPr lang="fr-FR" dirty="0">
              <a:solidFill>
                <a:srgbClr val="990000"/>
              </a:solidFill>
            </a:endParaRPr>
          </a:p>
        </p:txBody>
      </p:sp>
      <p:sp>
        <p:nvSpPr>
          <p:cNvPr id="3" name="Espace réservé du contenu 2"/>
          <p:cNvSpPr>
            <a:spLocks noGrp="1"/>
          </p:cNvSpPr>
          <p:nvPr>
            <p:ph idx="1"/>
          </p:nvPr>
        </p:nvSpPr>
        <p:spPr>
          <a:xfrm>
            <a:off x="679508" y="1510018"/>
            <a:ext cx="11148969" cy="5539400"/>
          </a:xfrm>
        </p:spPr>
        <p:txBody>
          <a:bodyPr>
            <a:normAutofit/>
          </a:bodyPr>
          <a:lstStyle/>
          <a:p>
            <a:pPr marL="514350" indent="-514350">
              <a:buAutoNum type="arabicPeriod"/>
            </a:pPr>
            <a:r>
              <a:rPr lang="fr-FR" u="sng" dirty="0" smtClean="0"/>
              <a:t>Notion de contrat d’adhésion</a:t>
            </a:r>
          </a:p>
          <a:p>
            <a:pPr marL="0" indent="0">
              <a:buNone/>
            </a:pPr>
            <a:endParaRPr lang="fr-FR" sz="1600" dirty="0" smtClean="0"/>
          </a:p>
          <a:p>
            <a:pPr marL="0" indent="0">
              <a:buNone/>
            </a:pPr>
            <a:r>
              <a:rPr lang="fr-FR" sz="1600" u="sng" dirty="0" smtClean="0"/>
              <a:t>L’article 1110 du code civil</a:t>
            </a:r>
            <a:r>
              <a:rPr lang="fr-FR" sz="1400" u="sng" dirty="0"/>
              <a:t> </a:t>
            </a:r>
            <a:r>
              <a:rPr lang="fr-FR" sz="1400" u="sng" dirty="0" smtClean="0"/>
              <a:t>:</a:t>
            </a:r>
            <a:endParaRPr lang="fr-FR" sz="1400" dirty="0" smtClean="0"/>
          </a:p>
          <a:p>
            <a:pPr marL="0" indent="0">
              <a:buNone/>
            </a:pPr>
            <a:r>
              <a:rPr lang="fr-FR" sz="1600" dirty="0" smtClean="0"/>
              <a:t>« Le contrat de gré à gré est celui dont les stipulations sont librement négociées entre les parties. Le contrat d’adhésion est celui donc les conditions générales, soustraites à la négociation, sont déterminées à l’avance par l’une de parties. »</a:t>
            </a:r>
          </a:p>
          <a:p>
            <a:pPr marL="0" indent="0">
              <a:buNone/>
            </a:pPr>
            <a:endParaRPr lang="fr-FR" sz="1400" dirty="0"/>
          </a:p>
          <a:p>
            <a:pPr marL="0" indent="0">
              <a:buNone/>
            </a:pPr>
            <a:r>
              <a:rPr lang="fr-FR" sz="1800" b="1" dirty="0" smtClean="0">
                <a:solidFill>
                  <a:srgbClr val="FF0000"/>
                </a:solidFill>
              </a:rPr>
              <a:t>         </a:t>
            </a:r>
            <a:r>
              <a:rPr lang="fr-FR" sz="1800" b="1" u="sng" dirty="0" smtClean="0">
                <a:solidFill>
                  <a:srgbClr val="FF0000"/>
                </a:solidFill>
              </a:rPr>
              <a:t>RISQUES</a:t>
            </a:r>
            <a:r>
              <a:rPr lang="fr-FR" sz="1800" b="1" dirty="0" smtClean="0">
                <a:solidFill>
                  <a:srgbClr val="FF0000"/>
                </a:solidFill>
              </a:rPr>
              <a:t>  </a:t>
            </a:r>
          </a:p>
          <a:p>
            <a:pPr>
              <a:buFont typeface="Wingdings" panose="05000000000000000000" pitchFamily="2" charset="2"/>
              <a:buChar char="q"/>
            </a:pPr>
            <a:r>
              <a:rPr lang="fr-FR" sz="1800" b="1" dirty="0" smtClean="0">
                <a:solidFill>
                  <a:srgbClr val="FF0000"/>
                </a:solidFill>
              </a:rPr>
              <a:t>« Contrats type »</a:t>
            </a:r>
          </a:p>
          <a:p>
            <a:pPr>
              <a:buFont typeface="Wingdings" panose="05000000000000000000" pitchFamily="2" charset="2"/>
              <a:buChar char="q"/>
            </a:pPr>
            <a:r>
              <a:rPr lang="fr-FR" sz="1800" b="1" dirty="0" smtClean="0">
                <a:solidFill>
                  <a:srgbClr val="FF0000"/>
                </a:solidFill>
              </a:rPr>
              <a:t>Contrats comportant des conditions générales et particulières</a:t>
            </a:r>
          </a:p>
          <a:p>
            <a:pPr>
              <a:buFont typeface="Wingdings" panose="05000000000000000000" pitchFamily="2" charset="2"/>
              <a:buChar char="q"/>
            </a:pPr>
            <a:r>
              <a:rPr lang="fr-FR" sz="1800" b="1" dirty="0" smtClean="0">
                <a:solidFill>
                  <a:srgbClr val="FF0000"/>
                </a:solidFill>
              </a:rPr>
              <a:t>Un modèle de contrat utilisé par un bailleur pour plusieurs biens</a:t>
            </a:r>
          </a:p>
          <a:p>
            <a:pPr>
              <a:buFont typeface="Wingdings" panose="05000000000000000000" pitchFamily="2" charset="2"/>
              <a:buChar char="q"/>
            </a:pPr>
            <a:r>
              <a:rPr lang="fr-FR" sz="1800" b="1" dirty="0" smtClean="0">
                <a:solidFill>
                  <a:srgbClr val="FF0000"/>
                </a:solidFill>
              </a:rPr>
              <a:t>Contrat accepté sans discussion avec le locataire ?</a:t>
            </a:r>
          </a:p>
          <a:p>
            <a:pPr marL="0" indent="0">
              <a:buNone/>
            </a:pPr>
            <a:endParaRPr lang="fr-FR" sz="1800" b="1" dirty="0" smtClean="0">
              <a:solidFill>
                <a:srgbClr val="FF0000"/>
              </a:solidFill>
            </a:endParaRPr>
          </a:p>
        </p:txBody>
      </p:sp>
      <p:pic>
        <p:nvPicPr>
          <p:cNvPr id="1026" name="Picture 2" descr="RÃ©sultat de recherche d'images pour &quot;panneau risqu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9159" y="3364952"/>
            <a:ext cx="609844" cy="60984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175365" y="5730606"/>
            <a:ext cx="9340235"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7" name="Picture 2" descr="RÃ©sultat de recherche d'images pour &quot;logo eefic&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20127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37532" y="709074"/>
            <a:ext cx="10515600" cy="1325563"/>
          </a:xfrm>
        </p:spPr>
        <p:txBody>
          <a:bodyPr/>
          <a:lstStyle/>
          <a:p>
            <a:r>
              <a:rPr lang="fr-FR" sz="2800" dirty="0" smtClean="0"/>
              <a:t>2. </a:t>
            </a:r>
            <a:r>
              <a:rPr lang="fr-FR" sz="2800" u="sng" dirty="0" smtClean="0"/>
              <a:t>Notion de déséquilibre significatif</a:t>
            </a:r>
            <a:r>
              <a:rPr lang="fr-FR" u="sng" dirty="0" smtClean="0"/>
              <a:t/>
            </a:r>
            <a:br>
              <a:rPr lang="fr-FR" u="sng" dirty="0" smtClean="0"/>
            </a:br>
            <a:endParaRPr lang="fr-FR" dirty="0"/>
          </a:p>
        </p:txBody>
      </p:sp>
      <p:sp>
        <p:nvSpPr>
          <p:cNvPr id="3" name="Espace réservé du contenu 2"/>
          <p:cNvSpPr>
            <a:spLocks noGrp="1"/>
          </p:cNvSpPr>
          <p:nvPr>
            <p:ph idx="1"/>
          </p:nvPr>
        </p:nvSpPr>
        <p:spPr>
          <a:xfrm>
            <a:off x="838200" y="1724957"/>
            <a:ext cx="10515600" cy="4351338"/>
          </a:xfrm>
        </p:spPr>
        <p:txBody>
          <a:bodyPr>
            <a:normAutofit/>
          </a:bodyPr>
          <a:lstStyle/>
          <a:p>
            <a:pPr marL="0" indent="0">
              <a:buNone/>
            </a:pPr>
            <a:endParaRPr lang="fr-FR" u="sng" dirty="0" smtClean="0"/>
          </a:p>
          <a:p>
            <a:pPr marL="0" indent="0">
              <a:buNone/>
            </a:pPr>
            <a:r>
              <a:rPr lang="fr-FR" sz="1600" u="sng" dirty="0" smtClean="0"/>
              <a:t>L’article 1171 du code civil :</a:t>
            </a:r>
            <a:endParaRPr lang="fr-FR" sz="1600" dirty="0" smtClean="0"/>
          </a:p>
          <a:p>
            <a:pPr marL="0" indent="0">
              <a:buNone/>
            </a:pPr>
            <a:r>
              <a:rPr lang="fr-FR" sz="1600" dirty="0" smtClean="0"/>
              <a:t>« Dans un contrat d’adhésion, toute clause qui crée un déséquilibre significatif entre</a:t>
            </a:r>
          </a:p>
          <a:p>
            <a:pPr marL="0" indent="0">
              <a:buNone/>
            </a:pPr>
            <a:r>
              <a:rPr lang="fr-FR" sz="1600" dirty="0" smtClean="0"/>
              <a:t>les droits et obligations des parties au contrat est réputée non écrite.</a:t>
            </a:r>
          </a:p>
          <a:p>
            <a:pPr marL="0" indent="0">
              <a:buNone/>
            </a:pPr>
            <a:r>
              <a:rPr lang="fr-FR" sz="1600" dirty="0" smtClean="0"/>
              <a:t>L’appréciation du déséquilibre significatif ne porte ni sur l’objet principal du contrat ni</a:t>
            </a:r>
          </a:p>
          <a:p>
            <a:pPr marL="0" indent="0">
              <a:buNone/>
            </a:pPr>
            <a:r>
              <a:rPr lang="fr-FR" sz="1600" dirty="0" smtClean="0"/>
              <a:t>sur l’adéquation du prix à la prestation. »</a:t>
            </a:r>
          </a:p>
          <a:p>
            <a:pPr marL="0" indent="0">
              <a:buNone/>
            </a:pPr>
            <a:endParaRPr lang="fr-FR" sz="2000" dirty="0" smtClean="0"/>
          </a:p>
          <a:p>
            <a:pPr marL="0" indent="0">
              <a:buNone/>
            </a:pPr>
            <a:r>
              <a:rPr lang="fr-FR" sz="2000" dirty="0" smtClean="0">
                <a:solidFill>
                  <a:srgbClr val="990000"/>
                </a:solidFill>
              </a:rPr>
              <a:t>Quelles clauses seront concernées ?</a:t>
            </a:r>
          </a:p>
          <a:p>
            <a:pPr marL="0" indent="0">
              <a:buNone/>
            </a:pPr>
            <a:endParaRPr lang="fr-FR" dirty="0"/>
          </a:p>
        </p:txBody>
      </p:sp>
      <p:sp>
        <p:nvSpPr>
          <p:cNvPr id="4" name="Rectangle 3"/>
          <p:cNvSpPr/>
          <p:nvPr/>
        </p:nvSpPr>
        <p:spPr>
          <a:xfrm>
            <a:off x="1448952" y="5540836"/>
            <a:ext cx="9294095"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45840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3. </a:t>
            </a:r>
            <a:r>
              <a:rPr lang="fr-FR" sz="2800" u="sng" dirty="0" smtClean="0"/>
              <a:t>Sanction : clause réputée non écrite</a:t>
            </a:r>
            <a:endParaRPr lang="fr-FR" sz="2800" u="sng" dirty="0"/>
          </a:p>
        </p:txBody>
      </p:sp>
      <p:sp>
        <p:nvSpPr>
          <p:cNvPr id="3" name="Espace réservé du contenu 2"/>
          <p:cNvSpPr>
            <a:spLocks noGrp="1"/>
          </p:cNvSpPr>
          <p:nvPr>
            <p:ph idx="1"/>
          </p:nvPr>
        </p:nvSpPr>
        <p:spPr>
          <a:xfrm>
            <a:off x="838200" y="1537301"/>
            <a:ext cx="10515600" cy="4351338"/>
          </a:xfrm>
        </p:spPr>
        <p:txBody>
          <a:bodyPr/>
          <a:lstStyle/>
          <a:p>
            <a:pPr>
              <a:buFont typeface="Wingdings" panose="05000000000000000000" pitchFamily="2" charset="2"/>
              <a:buChar char="q"/>
            </a:pPr>
            <a:r>
              <a:rPr lang="fr-FR" sz="2000" dirty="0" smtClean="0"/>
              <a:t> Sanction lourde : clause réputée non écrite</a:t>
            </a:r>
          </a:p>
          <a:p>
            <a:pPr>
              <a:buFont typeface="Wingdings" panose="05000000000000000000" pitchFamily="2" charset="2"/>
              <a:buChar char="q"/>
            </a:pPr>
            <a:r>
              <a:rPr lang="fr-FR" sz="2000" dirty="0" smtClean="0"/>
              <a:t> Comme si la clause n’avait jamais existé</a:t>
            </a:r>
          </a:p>
          <a:p>
            <a:pPr>
              <a:buFont typeface="Wingdings" panose="05000000000000000000" pitchFamily="2" charset="2"/>
              <a:buChar char="q"/>
            </a:pPr>
            <a:r>
              <a:rPr lang="fr-FR" sz="2000" dirty="0" smtClean="0"/>
              <a:t> Sanction </a:t>
            </a:r>
            <a:r>
              <a:rPr lang="fr-FR" sz="2000" b="1" dirty="0" smtClean="0"/>
              <a:t>imprescriptible qui peut être soulevée à tout moment</a:t>
            </a:r>
          </a:p>
          <a:p>
            <a:pPr>
              <a:buFont typeface="Wingdings" panose="05000000000000000000" pitchFamily="2" charset="2"/>
              <a:buChar char="q"/>
            </a:pPr>
            <a:endParaRPr lang="fr-FR" b="1" dirty="0"/>
          </a:p>
          <a:p>
            <a:pPr marL="0" indent="0">
              <a:buNone/>
            </a:pPr>
            <a:r>
              <a:rPr lang="fr-FR" sz="2400" dirty="0" smtClean="0">
                <a:solidFill>
                  <a:srgbClr val="990000"/>
                </a:solidFill>
              </a:rPr>
              <a:t>Comment y échapper ?</a:t>
            </a:r>
          </a:p>
          <a:p>
            <a:pPr>
              <a:buFont typeface="Wingdings" panose="05000000000000000000" pitchFamily="2" charset="2"/>
              <a:buChar char="Ø"/>
            </a:pPr>
            <a:r>
              <a:rPr lang="fr-FR" sz="2000" dirty="0" smtClean="0"/>
              <a:t>En démontrant que les clauses ont pu être négociées lors de la conclusion du contrat</a:t>
            </a:r>
          </a:p>
          <a:p>
            <a:pPr marL="0" indent="0">
              <a:buNone/>
            </a:pPr>
            <a:endParaRPr lang="fr-FR" sz="2000" dirty="0"/>
          </a:p>
          <a:p>
            <a:pPr marL="0" indent="0">
              <a:buNone/>
            </a:pPr>
            <a:r>
              <a:rPr lang="fr-FR" sz="2400" b="1" dirty="0" smtClean="0">
                <a:solidFill>
                  <a:srgbClr val="990000"/>
                </a:solidFill>
              </a:rPr>
              <a:t>Conclusion</a:t>
            </a:r>
          </a:p>
          <a:p>
            <a:pPr>
              <a:buFont typeface="Wingdings" panose="05000000000000000000" pitchFamily="2" charset="2"/>
              <a:buChar char="Ø"/>
            </a:pPr>
            <a:r>
              <a:rPr lang="fr-FR" sz="2000" dirty="0" smtClean="0"/>
              <a:t>Nouveau risque pour le bailleur</a:t>
            </a:r>
          </a:p>
          <a:p>
            <a:pPr>
              <a:buFont typeface="Wingdings" panose="05000000000000000000" pitchFamily="2" charset="2"/>
              <a:buChar char="Ø"/>
            </a:pPr>
            <a:r>
              <a:rPr lang="fr-FR" sz="2000" dirty="0" smtClean="0"/>
              <a:t>Nouveau levier de négociation pour le preneur</a:t>
            </a:r>
          </a:p>
          <a:p>
            <a:pPr marL="0" indent="0">
              <a:buNone/>
            </a:pPr>
            <a:endParaRPr lang="fr-FR" b="1" dirty="0" smtClean="0">
              <a:solidFill>
                <a:srgbClr val="990000"/>
              </a:solidFill>
            </a:endParaRPr>
          </a:p>
        </p:txBody>
      </p:sp>
      <p:sp>
        <p:nvSpPr>
          <p:cNvPr id="4" name="Rectangle 3"/>
          <p:cNvSpPr/>
          <p:nvPr/>
        </p:nvSpPr>
        <p:spPr>
          <a:xfrm>
            <a:off x="1416908" y="5657671"/>
            <a:ext cx="9358184"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59359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39346" y="348649"/>
            <a:ext cx="10515600" cy="1325563"/>
          </a:xfrm>
        </p:spPr>
        <p:txBody>
          <a:bodyPr/>
          <a:lstStyle/>
          <a:p>
            <a:pPr algn="ctr"/>
            <a:r>
              <a:rPr lang="fr-FR" dirty="0" smtClean="0">
                <a:solidFill>
                  <a:srgbClr val="990000"/>
                </a:solidFill>
              </a:rPr>
              <a:t>II. IMPACT SUR TOUS LES CONTRATS</a:t>
            </a:r>
            <a:endParaRPr lang="fr-FR" dirty="0">
              <a:solidFill>
                <a:srgbClr val="990000"/>
              </a:solidFill>
            </a:endParaRPr>
          </a:p>
        </p:txBody>
      </p:sp>
      <p:sp>
        <p:nvSpPr>
          <p:cNvPr id="5" name="Espace réservé du contenu 4"/>
          <p:cNvSpPr>
            <a:spLocks noGrp="1"/>
          </p:cNvSpPr>
          <p:nvPr>
            <p:ph idx="1"/>
          </p:nvPr>
        </p:nvSpPr>
        <p:spPr>
          <a:xfrm>
            <a:off x="904103" y="1415357"/>
            <a:ext cx="10515600" cy="4351338"/>
          </a:xfrm>
        </p:spPr>
        <p:txBody>
          <a:bodyPr>
            <a:normAutofit fontScale="92500" lnSpcReduction="10000"/>
          </a:bodyPr>
          <a:lstStyle/>
          <a:p>
            <a:pPr marL="0" indent="0" algn="ctr">
              <a:buNone/>
            </a:pPr>
            <a:r>
              <a:rPr lang="fr-FR" sz="1800" dirty="0" smtClean="0"/>
              <a:t>Sont concernés les baux, même ceux qui ont été négociés et qui ne sont pas soumis au déséquilibre</a:t>
            </a:r>
          </a:p>
          <a:p>
            <a:pPr marL="0" indent="0" algn="ctr">
              <a:buNone/>
            </a:pPr>
            <a:r>
              <a:rPr lang="fr-FR" sz="1800" dirty="0" smtClean="0"/>
              <a:t> significatif des contrats d’adhésion.</a:t>
            </a:r>
          </a:p>
          <a:p>
            <a:pPr marL="457200" indent="-457200">
              <a:buAutoNum type="arabicPeriod"/>
            </a:pPr>
            <a:r>
              <a:rPr lang="fr-FR" sz="2000" u="sng" dirty="0" smtClean="0"/>
              <a:t>L’imprévision de l’article 1195 du Code Civil </a:t>
            </a:r>
          </a:p>
          <a:p>
            <a:pPr marL="0" indent="0">
              <a:buNone/>
            </a:pPr>
            <a:endParaRPr lang="fr-FR" sz="2000" u="sng" dirty="0" smtClean="0"/>
          </a:p>
          <a:p>
            <a:pPr marL="0" indent="0">
              <a:buNone/>
            </a:pPr>
            <a:r>
              <a:rPr lang="fr-FR" sz="1400" u="sng" dirty="0" smtClean="0"/>
              <a:t>Article 1195 nouveau du code civil :</a:t>
            </a:r>
          </a:p>
          <a:p>
            <a:pPr marL="0" indent="0">
              <a:buNone/>
            </a:pPr>
            <a:r>
              <a:rPr lang="fr-FR" sz="1600" dirty="0" smtClean="0"/>
              <a:t>« Si un changement de circonstances imprévisible lors de la conclusion du contrat rend l’exécution excessivement onéreuse pour une partie qui n’avait pas accepté d’en assumer le risque, celle-ci peut demander une renégociation du contrat à son cocontractant. Elle continue à exécuter ses obligations durant la renégociation. En cas de refus ou d’échec de la renégociation, les parties peuvent convenir de la résolution du contrat, à la date et aux conditions qu’elles déterminent, ou demander d’un commun accord au juge de procéder à son adaptation. A défaut d’accord dans un délai raisonnable, le juge peut, à la demande d’une partie, réviser le contrat ou y mettre fin, à la date et aux conditions qu’il fixe. »</a:t>
            </a:r>
          </a:p>
          <a:p>
            <a:pPr marL="0" indent="0" algn="ctr">
              <a:buNone/>
            </a:pPr>
            <a:endParaRPr lang="fr-FR" sz="1800" dirty="0" smtClean="0">
              <a:solidFill>
                <a:srgbClr val="990000"/>
              </a:solidFill>
            </a:endParaRPr>
          </a:p>
          <a:p>
            <a:pPr>
              <a:buFont typeface="Wingdings" panose="05000000000000000000" pitchFamily="2" charset="2"/>
              <a:buChar char="q"/>
            </a:pPr>
            <a:r>
              <a:rPr lang="fr-FR" sz="1800" dirty="0" smtClean="0">
                <a:solidFill>
                  <a:srgbClr val="990000"/>
                </a:solidFill>
              </a:rPr>
              <a:t>Survenance d’un évènement imprévisible = révision du contrat</a:t>
            </a:r>
          </a:p>
          <a:p>
            <a:pPr>
              <a:buFont typeface="Wingdings" panose="05000000000000000000" pitchFamily="2" charset="2"/>
              <a:buChar char="q"/>
            </a:pPr>
            <a:r>
              <a:rPr lang="fr-FR" sz="1800" dirty="0">
                <a:solidFill>
                  <a:srgbClr val="990000"/>
                </a:solidFill>
              </a:rPr>
              <a:t>E</a:t>
            </a:r>
            <a:r>
              <a:rPr lang="fr-FR" sz="1800" dirty="0" smtClean="0">
                <a:solidFill>
                  <a:srgbClr val="990000"/>
                </a:solidFill>
              </a:rPr>
              <a:t>xclusion ? </a:t>
            </a:r>
          </a:p>
          <a:p>
            <a:pPr>
              <a:buFont typeface="Wingdings" panose="05000000000000000000" pitchFamily="2" charset="2"/>
              <a:buChar char="q"/>
            </a:pPr>
            <a:r>
              <a:rPr lang="fr-FR" sz="1800" dirty="0" smtClean="0">
                <a:solidFill>
                  <a:srgbClr val="990000"/>
                </a:solidFill>
              </a:rPr>
              <a:t>Devenir de la cause de révision propre aux baux</a:t>
            </a:r>
            <a:endParaRPr lang="fr-FR" sz="1800" dirty="0">
              <a:solidFill>
                <a:srgbClr val="990000"/>
              </a:solidFill>
            </a:endParaRPr>
          </a:p>
        </p:txBody>
      </p:sp>
      <p:sp>
        <p:nvSpPr>
          <p:cNvPr id="7" name="Rectangle 6"/>
          <p:cNvSpPr/>
          <p:nvPr/>
        </p:nvSpPr>
        <p:spPr>
          <a:xfrm>
            <a:off x="1116227" y="5657671"/>
            <a:ext cx="9761838"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8"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20370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2. </a:t>
            </a:r>
            <a:r>
              <a:rPr lang="fr-FR" sz="2000" u="sng" dirty="0" smtClean="0"/>
              <a:t>Nouvelle exception d’inexécution </a:t>
            </a:r>
            <a:endParaRPr lang="fr-FR" sz="2000" u="sng" dirty="0"/>
          </a:p>
        </p:txBody>
      </p:sp>
      <p:sp>
        <p:nvSpPr>
          <p:cNvPr id="3" name="Espace réservé du contenu 2"/>
          <p:cNvSpPr>
            <a:spLocks noGrp="1"/>
          </p:cNvSpPr>
          <p:nvPr>
            <p:ph idx="1"/>
          </p:nvPr>
        </p:nvSpPr>
        <p:spPr>
          <a:xfrm>
            <a:off x="772297" y="1512588"/>
            <a:ext cx="10515600" cy="4351338"/>
          </a:xfrm>
        </p:spPr>
        <p:txBody>
          <a:bodyPr/>
          <a:lstStyle/>
          <a:p>
            <a:pPr marL="0" indent="0">
              <a:buNone/>
            </a:pPr>
            <a:r>
              <a:rPr lang="fr-FR" sz="2000" u="sng" dirty="0" smtClean="0"/>
              <a:t>Article 1219 du Code civil</a:t>
            </a:r>
          </a:p>
          <a:p>
            <a:pPr marL="0" indent="0">
              <a:buNone/>
            </a:pPr>
            <a:endParaRPr lang="fr-FR" dirty="0"/>
          </a:p>
          <a:p>
            <a:pPr marL="0" indent="0">
              <a:buNone/>
            </a:pPr>
            <a:r>
              <a:rPr lang="fr-FR" sz="2000" dirty="0" smtClean="0"/>
              <a:t>« Une partie peut refuser d’exécuter son obligation, alors même que celle-ci est exigible, si l’autre n’exécute pas la sienne et si cette inexécution est suffisamment grave ».</a:t>
            </a:r>
          </a:p>
          <a:p>
            <a:pPr marL="0" indent="0">
              <a:buNone/>
            </a:pPr>
            <a:endParaRPr lang="fr-FR" sz="2000" dirty="0" smtClean="0"/>
          </a:p>
          <a:p>
            <a:pPr>
              <a:buFont typeface="Wingdings" panose="05000000000000000000" pitchFamily="2" charset="2"/>
              <a:buChar char="q"/>
            </a:pPr>
            <a:r>
              <a:rPr lang="fr-FR" sz="2000" dirty="0" smtClean="0">
                <a:solidFill>
                  <a:srgbClr val="990000"/>
                </a:solidFill>
              </a:rPr>
              <a:t> Notion nouvelle de « gravité suffisante »</a:t>
            </a:r>
          </a:p>
          <a:p>
            <a:pPr marL="0" indent="0">
              <a:buNone/>
            </a:pPr>
            <a:endParaRPr lang="fr-FR" sz="2000" dirty="0" smtClean="0">
              <a:solidFill>
                <a:srgbClr val="990000"/>
              </a:solidFill>
            </a:endParaRPr>
          </a:p>
          <a:p>
            <a:pPr>
              <a:buFont typeface="Wingdings" panose="05000000000000000000" pitchFamily="2" charset="2"/>
              <a:buChar char="q"/>
            </a:pPr>
            <a:r>
              <a:rPr lang="fr-FR" sz="2000" dirty="0">
                <a:solidFill>
                  <a:srgbClr val="990000"/>
                </a:solidFill>
              </a:rPr>
              <a:t> </a:t>
            </a:r>
            <a:r>
              <a:rPr lang="fr-FR" sz="2000" dirty="0" smtClean="0">
                <a:solidFill>
                  <a:srgbClr val="990000"/>
                </a:solidFill>
              </a:rPr>
              <a:t>Appréciation souveraine des juges du fond</a:t>
            </a:r>
            <a:endParaRPr lang="fr-FR" sz="2000" dirty="0">
              <a:solidFill>
                <a:srgbClr val="990000"/>
              </a:solidFill>
            </a:endParaRPr>
          </a:p>
        </p:txBody>
      </p:sp>
      <p:sp>
        <p:nvSpPr>
          <p:cNvPr id="5" name="Rectangle 4"/>
          <p:cNvSpPr/>
          <p:nvPr/>
        </p:nvSpPr>
        <p:spPr>
          <a:xfrm>
            <a:off x="1400432" y="5657671"/>
            <a:ext cx="9391135"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829638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2000" dirty="0" smtClean="0"/>
              <a:t>3. </a:t>
            </a:r>
            <a:r>
              <a:rPr lang="fr-FR" sz="2000" u="sng" dirty="0" smtClean="0"/>
              <a:t>Suspension d’exécution</a:t>
            </a:r>
            <a:endParaRPr lang="fr-FR" u="sng" dirty="0"/>
          </a:p>
        </p:txBody>
      </p:sp>
      <p:sp>
        <p:nvSpPr>
          <p:cNvPr id="3" name="Espace réservé du contenu 2"/>
          <p:cNvSpPr>
            <a:spLocks noGrp="1"/>
          </p:cNvSpPr>
          <p:nvPr>
            <p:ph idx="1"/>
          </p:nvPr>
        </p:nvSpPr>
        <p:spPr/>
        <p:txBody>
          <a:bodyPr/>
          <a:lstStyle/>
          <a:p>
            <a:pPr marL="0" indent="0">
              <a:buNone/>
            </a:pPr>
            <a:r>
              <a:rPr lang="fr-FR" sz="2000" u="sng" dirty="0"/>
              <a:t>Article 1220 du code </a:t>
            </a:r>
            <a:r>
              <a:rPr lang="fr-FR" sz="2000" u="sng" dirty="0" smtClean="0"/>
              <a:t>civil</a:t>
            </a:r>
            <a:endParaRPr lang="fr-FR" sz="2000" dirty="0" smtClean="0"/>
          </a:p>
          <a:p>
            <a:pPr marL="0" indent="0">
              <a:buNone/>
            </a:pPr>
            <a:r>
              <a:rPr lang="fr-FR" sz="2400" dirty="0" smtClean="0"/>
              <a:t>«</a:t>
            </a:r>
            <a:r>
              <a:rPr lang="fr-FR" sz="2400" dirty="0"/>
              <a:t> Une partie peut suspendre l’exécution de son obligation dès lors qu’il est manifeste que son cocontractant ne s’exécutera pas à l’échéance et que les conséquences de cette inexécution sont suffisamment graves pour elle. Cette suspension doit être notifiée dans les meilleurs délais. » </a:t>
            </a:r>
          </a:p>
          <a:p>
            <a:pPr marL="0" indent="0">
              <a:buNone/>
            </a:pPr>
            <a:endParaRPr lang="fr-FR" dirty="0"/>
          </a:p>
          <a:p>
            <a:pPr lvl="0">
              <a:buFont typeface="Wingdings" panose="05000000000000000000" pitchFamily="2" charset="2"/>
              <a:buChar char="q"/>
            </a:pPr>
            <a:r>
              <a:rPr lang="fr-FR" dirty="0" smtClean="0">
                <a:solidFill>
                  <a:srgbClr val="990000"/>
                </a:solidFill>
              </a:rPr>
              <a:t> Sanction </a:t>
            </a:r>
            <a:r>
              <a:rPr lang="fr-FR" dirty="0">
                <a:solidFill>
                  <a:srgbClr val="990000"/>
                </a:solidFill>
              </a:rPr>
              <a:t>de l’inexécution avant qu’elle se soit produite</a:t>
            </a:r>
          </a:p>
          <a:p>
            <a:pPr>
              <a:buFont typeface="Wingdings" panose="05000000000000000000" pitchFamily="2" charset="2"/>
              <a:buChar char="q"/>
            </a:pPr>
            <a:r>
              <a:rPr lang="fr-FR" dirty="0" smtClean="0">
                <a:solidFill>
                  <a:srgbClr val="990000"/>
                </a:solidFill>
              </a:rPr>
              <a:t> Nouveau </a:t>
            </a:r>
            <a:r>
              <a:rPr lang="fr-FR" dirty="0">
                <a:solidFill>
                  <a:srgbClr val="990000"/>
                </a:solidFill>
              </a:rPr>
              <a:t>concept</a:t>
            </a:r>
          </a:p>
          <a:p>
            <a:endParaRPr lang="fr-FR" dirty="0"/>
          </a:p>
        </p:txBody>
      </p:sp>
      <p:sp>
        <p:nvSpPr>
          <p:cNvPr id="5" name="Rectangle 4"/>
          <p:cNvSpPr/>
          <p:nvPr/>
        </p:nvSpPr>
        <p:spPr>
          <a:xfrm>
            <a:off x="1351005" y="5576798"/>
            <a:ext cx="9489989"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57458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4. </a:t>
            </a:r>
            <a:r>
              <a:rPr lang="fr-FR" sz="2000" u="sng" dirty="0" smtClean="0"/>
              <a:t>Nouveaux dangers pour les bailleurs</a:t>
            </a:r>
            <a:endParaRPr lang="fr-FR" sz="2000" u="sng" dirty="0"/>
          </a:p>
        </p:txBody>
      </p:sp>
      <p:sp>
        <p:nvSpPr>
          <p:cNvPr id="3" name="Espace réservé du contenu 2"/>
          <p:cNvSpPr>
            <a:spLocks noGrp="1"/>
          </p:cNvSpPr>
          <p:nvPr>
            <p:ph idx="1"/>
          </p:nvPr>
        </p:nvSpPr>
        <p:spPr>
          <a:xfrm>
            <a:off x="838200" y="1690688"/>
            <a:ext cx="10515600" cy="4351338"/>
          </a:xfrm>
        </p:spPr>
        <p:txBody>
          <a:bodyPr>
            <a:normAutofit fontScale="47500" lnSpcReduction="20000"/>
          </a:bodyPr>
          <a:lstStyle/>
          <a:p>
            <a:pPr marL="0" indent="0">
              <a:buNone/>
            </a:pPr>
            <a:r>
              <a:rPr lang="fr-FR" sz="3300" u="sng" dirty="0"/>
              <a:t>Article 1221 du code civil</a:t>
            </a:r>
          </a:p>
          <a:p>
            <a:pPr marL="0" indent="0">
              <a:buNone/>
            </a:pPr>
            <a:r>
              <a:rPr lang="fr-FR" sz="3300" dirty="0"/>
              <a:t>« Le créancier d’une obligation peut, après mise en demeure, en poursuivre l’exécution en nature sauf si cette exécution est impossible ou s’il existe une disproportion manifeste entre son coût pour le débiteur et son intérêt pour le créancier </a:t>
            </a:r>
            <a:r>
              <a:rPr lang="fr-FR" sz="3300" dirty="0" smtClean="0"/>
              <a:t>»</a:t>
            </a:r>
            <a:endParaRPr lang="fr-FR" sz="3300" dirty="0"/>
          </a:p>
          <a:p>
            <a:pPr marL="0" indent="0">
              <a:buNone/>
            </a:pPr>
            <a:endParaRPr lang="fr-FR" dirty="0"/>
          </a:p>
          <a:p>
            <a:pPr marL="0" indent="0">
              <a:buNone/>
            </a:pPr>
            <a:r>
              <a:rPr lang="fr-FR" sz="3400" u="sng" dirty="0"/>
              <a:t>Article 1222 du code civil</a:t>
            </a:r>
          </a:p>
          <a:p>
            <a:pPr marL="0" indent="0">
              <a:buNone/>
            </a:pPr>
            <a:r>
              <a:rPr lang="fr-FR" sz="3300" dirty="0"/>
              <a:t>«  Après mise en demeure, le créancier peut aussi, dans un délai et à un coût raisonnables, faire exécuter lui-même l'obligation ou, sur autorisation préalable du juge, détruire ce qui a été fait en violation de celle-ci. Il peut demander au débiteur le remboursement des sommes engagées à cette fin. </a:t>
            </a:r>
          </a:p>
          <a:p>
            <a:pPr marL="0" indent="0">
              <a:buNone/>
            </a:pPr>
            <a:r>
              <a:rPr lang="fr-FR" sz="3400" dirty="0" smtClean="0"/>
              <a:t>Il </a:t>
            </a:r>
            <a:r>
              <a:rPr lang="fr-FR" sz="3400" dirty="0"/>
              <a:t>peut aussi demander en justice que le débiteur avance les sommes nécessaires à cette exécution ou à cette destruction. »</a:t>
            </a:r>
          </a:p>
          <a:p>
            <a:pPr marL="0" indent="0">
              <a:buNone/>
            </a:pPr>
            <a:endParaRPr lang="fr-FR" dirty="0"/>
          </a:p>
          <a:p>
            <a:pPr lvl="0">
              <a:buFont typeface="Wingdings" panose="05000000000000000000" pitchFamily="2" charset="2"/>
              <a:buChar char="q"/>
            </a:pPr>
            <a:r>
              <a:rPr lang="fr-FR" dirty="0" smtClean="0">
                <a:solidFill>
                  <a:srgbClr val="990000"/>
                </a:solidFill>
              </a:rPr>
              <a:t>Faire </a:t>
            </a:r>
            <a:r>
              <a:rPr lang="fr-FR" dirty="0">
                <a:solidFill>
                  <a:srgbClr val="990000"/>
                </a:solidFill>
              </a:rPr>
              <a:t>exécuter l’obligation de l’autre partie</a:t>
            </a:r>
          </a:p>
          <a:p>
            <a:pPr marL="0" indent="0">
              <a:buNone/>
            </a:pPr>
            <a:r>
              <a:rPr lang="fr-FR" dirty="0">
                <a:solidFill>
                  <a:srgbClr val="990000"/>
                </a:solidFill>
              </a:rPr>
              <a:t> </a:t>
            </a:r>
          </a:p>
          <a:p>
            <a:pPr lvl="0">
              <a:buFont typeface="Wingdings" panose="05000000000000000000" pitchFamily="2" charset="2"/>
              <a:buChar char="q"/>
            </a:pPr>
            <a:r>
              <a:rPr lang="fr-FR" dirty="0">
                <a:solidFill>
                  <a:srgbClr val="990000"/>
                </a:solidFill>
              </a:rPr>
              <a:t>Aux frais de l’autre partie</a:t>
            </a:r>
          </a:p>
          <a:p>
            <a:pPr marL="0" indent="0">
              <a:buNone/>
            </a:pPr>
            <a:endParaRPr lang="fr-FR" dirty="0">
              <a:solidFill>
                <a:srgbClr val="990000"/>
              </a:solidFill>
            </a:endParaRPr>
          </a:p>
          <a:p>
            <a:pPr lvl="0">
              <a:buFont typeface="Wingdings" panose="05000000000000000000" pitchFamily="2" charset="2"/>
              <a:buChar char="q"/>
            </a:pPr>
            <a:r>
              <a:rPr lang="fr-FR" dirty="0">
                <a:solidFill>
                  <a:srgbClr val="990000"/>
                </a:solidFill>
              </a:rPr>
              <a:t>Peut on y déroger ?</a:t>
            </a:r>
          </a:p>
          <a:p>
            <a:endParaRPr lang="fr-FR" dirty="0"/>
          </a:p>
        </p:txBody>
      </p:sp>
      <p:sp>
        <p:nvSpPr>
          <p:cNvPr id="5" name="Rectangle 4"/>
          <p:cNvSpPr/>
          <p:nvPr/>
        </p:nvSpPr>
        <p:spPr>
          <a:xfrm>
            <a:off x="1408670" y="5657671"/>
            <a:ext cx="9374659"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2094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5. </a:t>
            </a:r>
            <a:r>
              <a:rPr lang="fr-FR" sz="2000" u="sng" dirty="0" smtClean="0"/>
              <a:t>Nouveauté : la réduction du prix</a:t>
            </a:r>
            <a:endParaRPr lang="fr-FR" sz="2000" u="sng" dirty="0"/>
          </a:p>
        </p:txBody>
      </p:sp>
      <p:sp>
        <p:nvSpPr>
          <p:cNvPr id="3" name="Espace réservé du contenu 2"/>
          <p:cNvSpPr>
            <a:spLocks noGrp="1"/>
          </p:cNvSpPr>
          <p:nvPr>
            <p:ph idx="1"/>
          </p:nvPr>
        </p:nvSpPr>
        <p:spPr>
          <a:xfrm>
            <a:off x="838200" y="1458074"/>
            <a:ext cx="10515600" cy="4351338"/>
          </a:xfrm>
        </p:spPr>
        <p:txBody>
          <a:bodyPr>
            <a:normAutofit lnSpcReduction="10000"/>
          </a:bodyPr>
          <a:lstStyle/>
          <a:p>
            <a:pPr marL="0" indent="0">
              <a:buNone/>
            </a:pPr>
            <a:r>
              <a:rPr lang="fr-FR" sz="2200" u="sng" dirty="0" smtClean="0"/>
              <a:t>Article </a:t>
            </a:r>
            <a:r>
              <a:rPr lang="fr-FR" sz="2200" u="sng" dirty="0"/>
              <a:t>1223 du code </a:t>
            </a:r>
            <a:r>
              <a:rPr lang="fr-FR" sz="2200" u="sng" dirty="0" smtClean="0"/>
              <a:t>civil</a:t>
            </a:r>
          </a:p>
          <a:p>
            <a:pPr marL="0" indent="0">
              <a:buNone/>
            </a:pPr>
            <a:endParaRPr lang="fr-FR" sz="2200" u="sng" dirty="0"/>
          </a:p>
          <a:p>
            <a:pPr marL="0" indent="0">
              <a:buNone/>
            </a:pPr>
            <a:r>
              <a:rPr lang="fr-FR" sz="2600" dirty="0"/>
              <a:t>« Le créancier peut, après mise en demeure, accepter une exécution imparfaite du contrat et solliciter une réduction proportionnelle du prix. </a:t>
            </a:r>
          </a:p>
          <a:p>
            <a:pPr marL="0" indent="0">
              <a:buNone/>
            </a:pPr>
            <a:r>
              <a:rPr lang="fr-FR" sz="2600" dirty="0"/>
              <a:t>S’il n’a pas encore payé, le créancier notifie sa décision de réduire le prix dans les meilleurs délais. »</a:t>
            </a:r>
          </a:p>
          <a:p>
            <a:pPr marL="0" indent="0">
              <a:buNone/>
            </a:pPr>
            <a:endParaRPr lang="fr-FR" dirty="0"/>
          </a:p>
          <a:p>
            <a:pPr>
              <a:buFont typeface="Wingdings" panose="05000000000000000000" pitchFamily="2" charset="2"/>
              <a:buChar char="q"/>
            </a:pPr>
            <a:r>
              <a:rPr lang="fr-FR" dirty="0" smtClean="0">
                <a:solidFill>
                  <a:srgbClr val="990000"/>
                </a:solidFill>
              </a:rPr>
              <a:t> Ce </a:t>
            </a:r>
            <a:r>
              <a:rPr lang="fr-FR" dirty="0">
                <a:solidFill>
                  <a:srgbClr val="990000"/>
                </a:solidFill>
              </a:rPr>
              <a:t>nouveau texte sera-t-il d’ordre public ? </a:t>
            </a:r>
            <a:endParaRPr lang="fr-FR" dirty="0" smtClean="0">
              <a:solidFill>
                <a:srgbClr val="990000"/>
              </a:solidFill>
            </a:endParaRPr>
          </a:p>
          <a:p>
            <a:pPr>
              <a:buFont typeface="Wingdings" panose="05000000000000000000" pitchFamily="2" charset="2"/>
              <a:buChar char="q"/>
            </a:pPr>
            <a:r>
              <a:rPr lang="fr-FR" dirty="0" smtClean="0">
                <a:solidFill>
                  <a:srgbClr val="990000"/>
                </a:solidFill>
              </a:rPr>
              <a:t> Quelles </a:t>
            </a:r>
            <a:r>
              <a:rPr lang="fr-FR" dirty="0">
                <a:solidFill>
                  <a:srgbClr val="990000"/>
                </a:solidFill>
              </a:rPr>
              <a:t>applications fera la jurisprudence </a:t>
            </a:r>
            <a:r>
              <a:rPr lang="fr-FR" dirty="0" smtClean="0">
                <a:solidFill>
                  <a:srgbClr val="990000"/>
                </a:solidFill>
              </a:rPr>
              <a:t>?</a:t>
            </a:r>
            <a:r>
              <a:rPr lang="fr-FR" dirty="0"/>
              <a:t/>
            </a:r>
            <a:br>
              <a:rPr lang="fr-FR" dirty="0"/>
            </a:br>
            <a:r>
              <a:rPr lang="fr-FR" dirty="0"/>
              <a:t> </a:t>
            </a:r>
          </a:p>
          <a:p>
            <a:endParaRPr lang="fr-FR" dirty="0"/>
          </a:p>
        </p:txBody>
      </p:sp>
      <p:sp>
        <p:nvSpPr>
          <p:cNvPr id="5" name="Rectangle 4"/>
          <p:cNvSpPr/>
          <p:nvPr/>
        </p:nvSpPr>
        <p:spPr>
          <a:xfrm>
            <a:off x="1252151" y="5576798"/>
            <a:ext cx="9687698"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97940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6. </a:t>
            </a:r>
            <a:r>
              <a:rPr lang="fr-FR" sz="2000" u="sng" dirty="0" smtClean="0"/>
              <a:t>Pas de résolution en cas de manquement pas suffisamment grave</a:t>
            </a:r>
            <a:endParaRPr lang="fr-FR" sz="2000" u="sng" dirty="0"/>
          </a:p>
        </p:txBody>
      </p:sp>
      <p:sp>
        <p:nvSpPr>
          <p:cNvPr id="3" name="Espace réservé du contenu 2"/>
          <p:cNvSpPr>
            <a:spLocks noGrp="1"/>
          </p:cNvSpPr>
          <p:nvPr>
            <p:ph idx="1"/>
          </p:nvPr>
        </p:nvSpPr>
        <p:spPr/>
        <p:txBody>
          <a:bodyPr>
            <a:normAutofit/>
          </a:bodyPr>
          <a:lstStyle/>
          <a:p>
            <a:pPr marL="0" indent="0">
              <a:buNone/>
            </a:pPr>
            <a:r>
              <a:rPr lang="fr-FR" sz="2200" u="sng" dirty="0"/>
              <a:t>Article 1224 du code civil </a:t>
            </a:r>
            <a:r>
              <a:rPr lang="fr-FR" sz="2200" u="sng" dirty="0" smtClean="0"/>
              <a:t>:</a:t>
            </a:r>
            <a:endParaRPr lang="fr-FR" sz="2200" u="sng" dirty="0"/>
          </a:p>
          <a:p>
            <a:pPr marL="0" indent="0">
              <a:buNone/>
            </a:pPr>
            <a:r>
              <a:rPr lang="fr-FR" sz="2600" dirty="0"/>
              <a:t>« La résolution résulte soit de l'application d'une clause résolutoire soit, en cas d'inexécution suffisamment grave, d'une notification du créancier au débiteur ou d'une décision de justice. » </a:t>
            </a:r>
            <a:endParaRPr lang="fr-FR" sz="2600" dirty="0" smtClean="0"/>
          </a:p>
          <a:p>
            <a:pPr marL="0" indent="0">
              <a:buNone/>
            </a:pPr>
            <a:endParaRPr lang="fr-FR" dirty="0"/>
          </a:p>
          <a:p>
            <a:pPr marL="0" indent="0">
              <a:buNone/>
            </a:pPr>
            <a:r>
              <a:rPr lang="fr-FR" sz="2600" dirty="0" smtClean="0">
                <a:solidFill>
                  <a:srgbClr val="990000"/>
                </a:solidFill>
              </a:rPr>
              <a:t>Nouvelles </a:t>
            </a:r>
            <a:r>
              <a:rPr lang="fr-FR" sz="2600" dirty="0">
                <a:solidFill>
                  <a:srgbClr val="990000"/>
                </a:solidFill>
              </a:rPr>
              <a:t>conditions cumulatives : </a:t>
            </a:r>
            <a:endParaRPr lang="fr-FR" dirty="0"/>
          </a:p>
          <a:p>
            <a:pPr>
              <a:buFont typeface="Wingdings" panose="05000000000000000000" pitchFamily="2" charset="2"/>
              <a:buChar char="q"/>
            </a:pPr>
            <a:r>
              <a:rPr lang="fr-FR" sz="2000" b="1" dirty="0" smtClean="0">
                <a:solidFill>
                  <a:srgbClr val="990000"/>
                </a:solidFill>
              </a:rPr>
              <a:t> Une </a:t>
            </a:r>
            <a:r>
              <a:rPr lang="fr-FR" sz="2000" b="1" dirty="0">
                <a:solidFill>
                  <a:srgbClr val="990000"/>
                </a:solidFill>
              </a:rPr>
              <a:t>inexécution suffisamment </a:t>
            </a:r>
            <a:r>
              <a:rPr lang="fr-FR" sz="2000" b="1" dirty="0" smtClean="0">
                <a:solidFill>
                  <a:srgbClr val="990000"/>
                </a:solidFill>
              </a:rPr>
              <a:t>grave</a:t>
            </a:r>
            <a:endParaRPr lang="fr-FR" sz="1000" baseline="-25000" dirty="0">
              <a:solidFill>
                <a:srgbClr val="990000"/>
              </a:solidFill>
            </a:endParaRPr>
          </a:p>
          <a:p>
            <a:pPr>
              <a:buFont typeface="Wingdings" panose="05000000000000000000" pitchFamily="2" charset="2"/>
              <a:buChar char="q"/>
            </a:pPr>
            <a:r>
              <a:rPr lang="fr-FR" sz="2000" b="1" dirty="0" smtClean="0">
                <a:solidFill>
                  <a:srgbClr val="990000"/>
                </a:solidFill>
              </a:rPr>
              <a:t> Une </a:t>
            </a:r>
            <a:r>
              <a:rPr lang="fr-FR" sz="2000" b="1" dirty="0">
                <a:solidFill>
                  <a:srgbClr val="990000"/>
                </a:solidFill>
              </a:rPr>
              <a:t>notification</a:t>
            </a:r>
            <a:endParaRPr lang="fr-FR" sz="2000" dirty="0">
              <a:solidFill>
                <a:srgbClr val="990000"/>
              </a:solidFill>
            </a:endParaRPr>
          </a:p>
          <a:p>
            <a:endParaRPr lang="fr-FR" dirty="0"/>
          </a:p>
        </p:txBody>
      </p:sp>
      <p:sp>
        <p:nvSpPr>
          <p:cNvPr id="5" name="Rectangle 4"/>
          <p:cNvSpPr/>
          <p:nvPr/>
        </p:nvSpPr>
        <p:spPr>
          <a:xfrm>
            <a:off x="1412789" y="5648018"/>
            <a:ext cx="9366422"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519857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7. </a:t>
            </a:r>
            <a:r>
              <a:rPr lang="fr-FR" sz="2000" u="sng" dirty="0" smtClean="0"/>
              <a:t>Nouvelle clause résolutoire</a:t>
            </a:r>
            <a:endParaRPr lang="fr-FR" sz="2000" u="sng" dirty="0"/>
          </a:p>
        </p:txBody>
      </p:sp>
      <p:sp>
        <p:nvSpPr>
          <p:cNvPr id="3" name="Espace réservé du contenu 2"/>
          <p:cNvSpPr>
            <a:spLocks noGrp="1"/>
          </p:cNvSpPr>
          <p:nvPr>
            <p:ph idx="1"/>
          </p:nvPr>
        </p:nvSpPr>
        <p:spPr/>
        <p:txBody>
          <a:bodyPr>
            <a:normAutofit/>
          </a:bodyPr>
          <a:lstStyle/>
          <a:p>
            <a:pPr marL="0" indent="0">
              <a:buNone/>
            </a:pPr>
            <a:r>
              <a:rPr lang="fr-FR" sz="2600" u="sng" dirty="0"/>
              <a:t>Article 1225 du code civil</a:t>
            </a:r>
          </a:p>
          <a:p>
            <a:pPr marL="0" indent="0">
              <a:buNone/>
            </a:pPr>
            <a:r>
              <a:rPr lang="fr-FR" sz="2200" dirty="0"/>
              <a:t>« La clause résolutoire précise les engagements dont l’inexécution entraînera la résolution du contrat. La résolution est subordonnée à une mise en demeure infructueuse, s’il n’a pas été convenu que celle-ci résulterait du seul fait de l’inexécution. La mise en demeure ne produit effet que si elle mentionne expressément la clause résolutoire. » </a:t>
            </a:r>
          </a:p>
          <a:p>
            <a:pPr marL="0" indent="0">
              <a:buNone/>
            </a:pPr>
            <a:endParaRPr lang="fr-FR" dirty="0"/>
          </a:p>
          <a:p>
            <a:pPr marL="0" indent="0">
              <a:buNone/>
            </a:pPr>
            <a:r>
              <a:rPr lang="fr-FR" sz="2600" dirty="0" smtClean="0">
                <a:solidFill>
                  <a:srgbClr val="990000"/>
                </a:solidFill>
              </a:rPr>
              <a:t>Nouvelles </a:t>
            </a:r>
            <a:r>
              <a:rPr lang="fr-FR" sz="2600" dirty="0">
                <a:solidFill>
                  <a:srgbClr val="990000"/>
                </a:solidFill>
              </a:rPr>
              <a:t>conditions : </a:t>
            </a:r>
            <a:r>
              <a:rPr lang="fr-FR" dirty="0">
                <a:solidFill>
                  <a:srgbClr val="990000"/>
                </a:solidFill>
              </a:rPr>
              <a:t> </a:t>
            </a:r>
            <a:endParaRPr lang="fr-FR" dirty="0" smtClean="0">
              <a:solidFill>
                <a:srgbClr val="990000"/>
              </a:solidFill>
            </a:endParaRPr>
          </a:p>
          <a:p>
            <a:pPr>
              <a:buFont typeface="Wingdings" panose="05000000000000000000" pitchFamily="2" charset="2"/>
              <a:buChar char="q"/>
            </a:pPr>
            <a:r>
              <a:rPr lang="fr-FR" sz="2400" dirty="0" smtClean="0">
                <a:solidFill>
                  <a:srgbClr val="990000"/>
                </a:solidFill>
              </a:rPr>
              <a:t> Mention </a:t>
            </a:r>
            <a:r>
              <a:rPr lang="fr-FR" sz="2400" dirty="0">
                <a:solidFill>
                  <a:srgbClr val="990000"/>
                </a:solidFill>
              </a:rPr>
              <a:t>expresse dans la mise en demeure</a:t>
            </a:r>
          </a:p>
          <a:p>
            <a:pPr>
              <a:buFont typeface="Wingdings" panose="05000000000000000000" pitchFamily="2" charset="2"/>
              <a:buChar char="q"/>
            </a:pPr>
            <a:r>
              <a:rPr lang="fr-FR" sz="2400" dirty="0" smtClean="0">
                <a:solidFill>
                  <a:srgbClr val="990000"/>
                </a:solidFill>
              </a:rPr>
              <a:t> Précision </a:t>
            </a:r>
            <a:r>
              <a:rPr lang="fr-FR" sz="2400" dirty="0">
                <a:solidFill>
                  <a:srgbClr val="990000"/>
                </a:solidFill>
              </a:rPr>
              <a:t>des engagements</a:t>
            </a:r>
          </a:p>
          <a:p>
            <a:pPr marL="0" indent="0">
              <a:buNone/>
            </a:pPr>
            <a:endParaRPr lang="fr-FR" dirty="0"/>
          </a:p>
        </p:txBody>
      </p:sp>
      <p:sp>
        <p:nvSpPr>
          <p:cNvPr id="4" name="Rectangle 3"/>
          <p:cNvSpPr/>
          <p:nvPr/>
        </p:nvSpPr>
        <p:spPr>
          <a:xfrm>
            <a:off x="1359243" y="5639780"/>
            <a:ext cx="9473514"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408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000" dirty="0" smtClean="0"/>
              <a:t>8. </a:t>
            </a:r>
            <a:r>
              <a:rPr lang="fr-FR" sz="2000" u="sng" dirty="0" smtClean="0"/>
              <a:t>Nouveauté : résolution par notification</a:t>
            </a:r>
            <a:endParaRPr lang="fr-FR" sz="2000" u="sng" dirty="0"/>
          </a:p>
        </p:txBody>
      </p:sp>
      <p:sp>
        <p:nvSpPr>
          <p:cNvPr id="3" name="Espace réservé du contenu 2"/>
          <p:cNvSpPr>
            <a:spLocks noGrp="1"/>
          </p:cNvSpPr>
          <p:nvPr>
            <p:ph idx="1"/>
          </p:nvPr>
        </p:nvSpPr>
        <p:spPr/>
        <p:txBody>
          <a:bodyPr>
            <a:normAutofit fontScale="55000" lnSpcReduction="20000"/>
          </a:bodyPr>
          <a:lstStyle/>
          <a:p>
            <a:pPr marL="0" indent="0">
              <a:buNone/>
            </a:pPr>
            <a:r>
              <a:rPr lang="fr-FR" sz="3200" u="sng" dirty="0"/>
              <a:t>Article 1226 du code civil </a:t>
            </a:r>
            <a:r>
              <a:rPr lang="fr-FR" sz="3200" u="sng" dirty="0" smtClean="0"/>
              <a:t>:</a:t>
            </a:r>
          </a:p>
          <a:p>
            <a:pPr marL="0" indent="0">
              <a:buNone/>
            </a:pPr>
            <a:endParaRPr lang="fr-FR" sz="3200" u="sng" dirty="0"/>
          </a:p>
          <a:p>
            <a:pPr marL="0" indent="0">
              <a:buNone/>
            </a:pPr>
            <a:r>
              <a:rPr lang="fr-FR" dirty="0"/>
              <a:t>« Le créancier peut, à ses risques et périls, résoudre le contrat par voie de notification. Sauf urgence, il doit préalablement mettre en demeure le débiteur défaillant de satisfaire à son engagement dans un délai raisonnable. </a:t>
            </a:r>
          </a:p>
          <a:p>
            <a:pPr marL="0" indent="0">
              <a:buNone/>
            </a:pPr>
            <a:r>
              <a:rPr lang="fr-FR" dirty="0"/>
              <a:t>La mise en demeure mentionne expressément qu'à défaut pour le débiteur de satisfaire à son obligation, le créancier sera en droit de résoudre le contrat. </a:t>
            </a:r>
          </a:p>
          <a:p>
            <a:pPr marL="0" indent="0">
              <a:buNone/>
            </a:pPr>
            <a:r>
              <a:rPr lang="fr-FR" dirty="0"/>
              <a:t>Lorsque l'inexécution persiste, le créancier notifie au débiteur la résolution du contrat et les raisons qui la motivent. </a:t>
            </a:r>
          </a:p>
          <a:p>
            <a:pPr marL="0" indent="0">
              <a:buNone/>
            </a:pPr>
            <a:r>
              <a:rPr lang="fr-FR" dirty="0"/>
              <a:t>Le débiteur peut à tout moment saisir le juge pour contester la résolution. Le créancier doit alors prouver la gravité de l'inexécution. »</a:t>
            </a:r>
          </a:p>
          <a:p>
            <a:pPr marL="0" indent="0">
              <a:buNone/>
            </a:pPr>
            <a:r>
              <a:rPr lang="fr-FR" dirty="0"/>
              <a:t> </a:t>
            </a:r>
          </a:p>
          <a:p>
            <a:pPr marL="0" lvl="0" indent="0">
              <a:buNone/>
            </a:pPr>
            <a:r>
              <a:rPr lang="fr-FR" sz="3600" dirty="0">
                <a:solidFill>
                  <a:srgbClr val="990000"/>
                </a:solidFill>
              </a:rPr>
              <a:t>Portée ? </a:t>
            </a:r>
            <a:endParaRPr lang="fr-FR" sz="3600" dirty="0" smtClean="0">
              <a:solidFill>
                <a:srgbClr val="990000"/>
              </a:solidFill>
            </a:endParaRPr>
          </a:p>
          <a:p>
            <a:pPr marL="0" lvl="0" indent="0">
              <a:buNone/>
            </a:pPr>
            <a:endParaRPr lang="fr-FR" sz="3600" dirty="0" smtClean="0">
              <a:solidFill>
                <a:srgbClr val="990000"/>
              </a:solidFill>
            </a:endParaRPr>
          </a:p>
          <a:p>
            <a:pPr marL="0" lvl="0" indent="0">
              <a:buNone/>
            </a:pPr>
            <a:r>
              <a:rPr lang="fr-FR" sz="3300" dirty="0" smtClean="0"/>
              <a:t>Cet </a:t>
            </a:r>
            <a:r>
              <a:rPr lang="fr-FR" sz="3300" dirty="0"/>
              <a:t>article sera-t-il compatible avec les dispositions spécifiques (résiliation triennale, ou encore avec l’exigence d’une mise en demeure préalable prévue par l’article L145-41 du code de commerce) ?</a:t>
            </a:r>
          </a:p>
          <a:p>
            <a:pPr marL="0" indent="0">
              <a:buNone/>
            </a:pPr>
            <a:r>
              <a:rPr lang="fr-FR" dirty="0"/>
              <a:t/>
            </a:r>
            <a:br>
              <a:rPr lang="fr-FR" dirty="0"/>
            </a:br>
            <a:r>
              <a:rPr lang="fr-FR" dirty="0"/>
              <a:t> </a:t>
            </a:r>
          </a:p>
          <a:p>
            <a:endParaRPr lang="fr-FR" dirty="0"/>
          </a:p>
        </p:txBody>
      </p:sp>
      <p:sp>
        <p:nvSpPr>
          <p:cNvPr id="5" name="Rectangle 4"/>
          <p:cNvSpPr/>
          <p:nvPr/>
        </p:nvSpPr>
        <p:spPr>
          <a:xfrm>
            <a:off x="1371600" y="5656256"/>
            <a:ext cx="9448800"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593322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990000"/>
                </a:solidFill>
              </a:rPr>
              <a:t>Conclusion</a:t>
            </a:r>
            <a:endParaRPr lang="fr-FR" dirty="0">
              <a:solidFill>
                <a:srgbClr val="990000"/>
              </a:solidFill>
            </a:endParaRPr>
          </a:p>
        </p:txBody>
      </p:sp>
      <p:sp>
        <p:nvSpPr>
          <p:cNvPr id="3" name="Espace réservé du contenu 2"/>
          <p:cNvSpPr>
            <a:spLocks noGrp="1"/>
          </p:cNvSpPr>
          <p:nvPr>
            <p:ph idx="1"/>
          </p:nvPr>
        </p:nvSpPr>
        <p:spPr>
          <a:xfrm>
            <a:off x="838200" y="1578490"/>
            <a:ext cx="10515600" cy="4351338"/>
          </a:xfrm>
        </p:spPr>
        <p:txBody>
          <a:bodyPr>
            <a:normAutofit fontScale="47500" lnSpcReduction="20000"/>
          </a:bodyPr>
          <a:lstStyle/>
          <a:p>
            <a:pPr marL="0" indent="0">
              <a:buNone/>
            </a:pPr>
            <a:r>
              <a:rPr lang="fr-FR" sz="3800" b="1" dirty="0" smtClean="0">
                <a:solidFill>
                  <a:srgbClr val="990000"/>
                </a:solidFill>
              </a:rPr>
              <a:t>            </a:t>
            </a:r>
            <a:r>
              <a:rPr lang="fr-FR" sz="3800" b="1" u="sng" dirty="0" smtClean="0">
                <a:solidFill>
                  <a:srgbClr val="990000"/>
                </a:solidFill>
              </a:rPr>
              <a:t>FAIRE </a:t>
            </a:r>
            <a:r>
              <a:rPr lang="fr-FR" sz="3800" b="1" u="sng" dirty="0">
                <a:solidFill>
                  <a:srgbClr val="990000"/>
                </a:solidFill>
              </a:rPr>
              <a:t>ATTENTION A </a:t>
            </a:r>
            <a:r>
              <a:rPr lang="fr-FR" sz="3800" b="1" u="sng" dirty="0" smtClean="0">
                <a:solidFill>
                  <a:srgbClr val="990000"/>
                </a:solidFill>
              </a:rPr>
              <a:t>: </a:t>
            </a:r>
          </a:p>
          <a:p>
            <a:pPr marL="0" indent="0">
              <a:buNone/>
            </a:pPr>
            <a:endParaRPr lang="fr-FR" sz="3800" dirty="0">
              <a:solidFill>
                <a:srgbClr val="990000"/>
              </a:solidFill>
            </a:endParaRPr>
          </a:p>
          <a:p>
            <a:pPr lvl="0">
              <a:buFont typeface="Wingdings" panose="05000000000000000000" pitchFamily="2" charset="2"/>
              <a:buChar char="q"/>
            </a:pPr>
            <a:r>
              <a:rPr lang="fr-FR" dirty="0" smtClean="0"/>
              <a:t> Clauses </a:t>
            </a:r>
            <a:r>
              <a:rPr lang="fr-FR" dirty="0"/>
              <a:t>insérées dans le bail pourtant dénuées de portée</a:t>
            </a:r>
          </a:p>
          <a:p>
            <a:pPr marL="0" indent="0">
              <a:buNone/>
            </a:pPr>
            <a:r>
              <a:rPr lang="fr-FR" dirty="0"/>
              <a:t> </a:t>
            </a:r>
          </a:p>
          <a:p>
            <a:pPr lvl="0">
              <a:buFont typeface="Wingdings" panose="05000000000000000000" pitchFamily="2" charset="2"/>
              <a:buChar char="q"/>
            </a:pPr>
            <a:r>
              <a:rPr lang="fr-FR" dirty="0" smtClean="0"/>
              <a:t> Clauses </a:t>
            </a:r>
            <a:r>
              <a:rPr lang="fr-FR" dirty="0"/>
              <a:t>plus difficiles à mettre en </a:t>
            </a:r>
            <a:r>
              <a:rPr lang="fr-FR" dirty="0" smtClean="0"/>
              <a:t>œuvre</a:t>
            </a:r>
          </a:p>
          <a:p>
            <a:pPr marL="0" lvl="0" indent="0">
              <a:buNone/>
            </a:pPr>
            <a:endParaRPr lang="fr-FR" dirty="0"/>
          </a:p>
          <a:p>
            <a:pPr lvl="0">
              <a:buFont typeface="Wingdings" panose="05000000000000000000" pitchFamily="2" charset="2"/>
              <a:buChar char="q"/>
            </a:pPr>
            <a:r>
              <a:rPr lang="fr-FR" dirty="0" smtClean="0"/>
              <a:t> Dispositions </a:t>
            </a:r>
            <a:r>
              <a:rPr lang="fr-FR" dirty="0"/>
              <a:t>légales non prévues dans le contrat pouvant être invoquées par les locataires</a:t>
            </a:r>
          </a:p>
          <a:p>
            <a:pPr marL="0" indent="0">
              <a:buNone/>
            </a:pPr>
            <a:r>
              <a:rPr lang="fr-FR" dirty="0"/>
              <a:t>   </a:t>
            </a:r>
          </a:p>
          <a:p>
            <a:pPr marL="0" indent="0">
              <a:buNone/>
            </a:pPr>
            <a:r>
              <a:rPr lang="fr-FR" sz="3800" b="1" u="sng" dirty="0" smtClean="0">
                <a:solidFill>
                  <a:srgbClr val="990000"/>
                </a:solidFill>
              </a:rPr>
              <a:t>PRECAUTIONS :</a:t>
            </a:r>
            <a:endParaRPr lang="fr-FR" dirty="0">
              <a:solidFill>
                <a:srgbClr val="990000"/>
              </a:solidFill>
            </a:endParaRPr>
          </a:p>
          <a:p>
            <a:pPr marL="0" indent="0">
              <a:buNone/>
            </a:pPr>
            <a:endParaRPr lang="fr-FR" dirty="0"/>
          </a:p>
          <a:p>
            <a:pPr lvl="0">
              <a:buFont typeface="Wingdings" panose="05000000000000000000" pitchFamily="2" charset="2"/>
              <a:buChar char="q"/>
            </a:pPr>
            <a:r>
              <a:rPr lang="fr-FR" dirty="0" smtClean="0"/>
              <a:t> Négocier </a:t>
            </a:r>
            <a:r>
              <a:rPr lang="fr-FR" dirty="0"/>
              <a:t>les contrats</a:t>
            </a:r>
          </a:p>
          <a:p>
            <a:pPr marL="0" indent="0">
              <a:buNone/>
            </a:pPr>
            <a:endParaRPr lang="fr-FR" dirty="0"/>
          </a:p>
          <a:p>
            <a:pPr lvl="0">
              <a:buFont typeface="Wingdings" panose="05000000000000000000" pitchFamily="2" charset="2"/>
              <a:buChar char="q"/>
            </a:pPr>
            <a:r>
              <a:rPr lang="fr-FR" smtClean="0"/>
              <a:t> Éviter </a:t>
            </a:r>
            <a:r>
              <a:rPr lang="fr-FR" dirty="0"/>
              <a:t>les contrats type</a:t>
            </a:r>
          </a:p>
          <a:p>
            <a:pPr marL="0" indent="0">
              <a:buNone/>
            </a:pPr>
            <a:endParaRPr lang="fr-FR" dirty="0"/>
          </a:p>
          <a:p>
            <a:pPr lvl="0">
              <a:buFont typeface="Wingdings" panose="05000000000000000000" pitchFamily="2" charset="2"/>
              <a:buChar char="q"/>
            </a:pPr>
            <a:r>
              <a:rPr lang="fr-FR" dirty="0" smtClean="0"/>
              <a:t> Rédiger </a:t>
            </a:r>
            <a:r>
              <a:rPr lang="fr-FR" dirty="0"/>
              <a:t>les clauses en fonctions des nouveaux articles du code civil</a:t>
            </a:r>
          </a:p>
          <a:p>
            <a:pPr marL="0" indent="0">
              <a:buNone/>
            </a:pPr>
            <a:endParaRPr lang="fr-FR" dirty="0"/>
          </a:p>
        </p:txBody>
      </p:sp>
      <p:pic>
        <p:nvPicPr>
          <p:cNvPr id="4" name="Picture 2" descr="RÃ©sultat de recherche d'images pour &quot;panneau risqu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385766"/>
            <a:ext cx="609844" cy="60984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00432" y="5657671"/>
            <a:ext cx="9391135" cy="1200329"/>
          </a:xfrm>
          <a:prstGeom prst="rect">
            <a:avLst/>
          </a:prstGeom>
        </p:spPr>
        <p:txBody>
          <a:bodyPr wrap="square">
            <a:spAutoFit/>
          </a:bodyPr>
          <a:lstStyle/>
          <a:p>
            <a:r>
              <a:rPr lang="fr-FR" sz="1200" dirty="0">
                <a:solidFill>
                  <a:srgbClr val="663300"/>
                </a:solidFill>
              </a:rPr>
              <a:t>Maître Anne LEFORT                                            					                     Jean PINSOLLE</a:t>
            </a:r>
            <a:br>
              <a:rPr lang="fr-FR" sz="1200" dirty="0">
                <a:solidFill>
                  <a:srgbClr val="663300"/>
                </a:solidFill>
              </a:rPr>
            </a:br>
            <a:r>
              <a:rPr lang="fr-FR" sz="1200" dirty="0">
                <a:solidFill>
                  <a:srgbClr val="663300"/>
                </a:solidFill>
              </a:rPr>
              <a:t>Avocat à la Cour		  			      Président de la Chambre Nationale des Propriétaires</a:t>
            </a:r>
            <a:br>
              <a:rPr lang="fr-FR" sz="1200" dirty="0">
                <a:solidFill>
                  <a:srgbClr val="663300"/>
                </a:solidFill>
              </a:rPr>
            </a:br>
            <a:r>
              <a:rPr lang="fr-FR" sz="1200" dirty="0">
                <a:solidFill>
                  <a:srgbClr val="663300"/>
                </a:solidFill>
              </a:rPr>
              <a:t>51, avenue Raymond Poincaré	 					   72-76 rue de Longchamp </a:t>
            </a:r>
            <a:br>
              <a:rPr lang="fr-FR" sz="1200" dirty="0">
                <a:solidFill>
                  <a:srgbClr val="663300"/>
                </a:solidFill>
              </a:rPr>
            </a:br>
            <a:r>
              <a:rPr lang="fr-FR" sz="1200" dirty="0">
                <a:solidFill>
                  <a:srgbClr val="663300"/>
                </a:solidFill>
              </a:rPr>
              <a:t>75116 – PARIS								                      75116 - PARIS</a:t>
            </a:r>
            <a:br>
              <a:rPr lang="fr-FR" sz="1200" dirty="0">
                <a:solidFill>
                  <a:srgbClr val="663300"/>
                </a:solidFill>
              </a:rPr>
            </a:br>
            <a:r>
              <a:rPr lang="fr-FR" sz="1200" dirty="0">
                <a:solidFill>
                  <a:srgbClr val="663300"/>
                </a:solidFill>
              </a:rPr>
              <a:t>Tél : 01 53 70 06 06		 					            Tél : 01 47 05 30 99</a:t>
            </a:r>
            <a:br>
              <a:rPr lang="fr-FR" sz="1200" dirty="0">
                <a:solidFill>
                  <a:srgbClr val="663300"/>
                </a:solidFill>
              </a:rPr>
            </a:br>
            <a:r>
              <a:rPr lang="fr-FR" sz="1200" dirty="0">
                <a:solidFill>
                  <a:srgbClr val="663300"/>
                </a:solidFill>
              </a:rPr>
              <a:t>Fax : 01 53 70 06 07</a:t>
            </a:r>
          </a:p>
        </p:txBody>
      </p:sp>
      <p:pic>
        <p:nvPicPr>
          <p:cNvPr id="6" name="Picture 2" descr="RÃ©sultat de recherche d'images pour &quot;logo eefic&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29305" y="59037"/>
            <a:ext cx="1805030" cy="1805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65964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TotalTime>
  <Words>551</Words>
  <Application>Microsoft Macintosh PowerPoint</Application>
  <PresentationFormat>Personnalisé</PresentationFormat>
  <Paragraphs>149</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   CONFERENCE DU 15 NOVEMBRE 2018         LA LOI DU 20 AVRIL 2018 RATIFIANT LA RÉFORME DU DROIT DES CONTRATS       NOUVELLE DONNE DANS LES RAPPORTS BAILLEUR / PRENEUR </vt:lpstr>
      <vt:lpstr>Introduction</vt:lpstr>
      <vt:lpstr>LA LOI DU 20 AVRIL 2018 RATIFIANT LA REFORME DU DROIT DES CONTRATS</vt:lpstr>
      <vt:lpstr>I. IMPACT SUR LES CONTRATS D’ADHESION</vt:lpstr>
      <vt:lpstr>2. Notion de déséquilibre significatif </vt:lpstr>
      <vt:lpstr>3. Sanction : clause réputée non écrite</vt:lpstr>
      <vt:lpstr>II. IMPACT SUR TOUS LES CONTRATS</vt:lpstr>
      <vt:lpstr>2. Nouvelle exception d’inexécution </vt:lpstr>
      <vt:lpstr>3. Suspension d’exécution</vt:lpstr>
      <vt:lpstr>4. Nouveaux dangers pour les bailleurs</vt:lpstr>
      <vt:lpstr>5. Nouveauté : la réduction du prix</vt:lpstr>
      <vt:lpstr>6. Pas de résolution en cas de manquement pas suffisamment grave</vt:lpstr>
      <vt:lpstr>7. Nouvelle clause résolutoire</vt:lpstr>
      <vt:lpstr>8. Nouveauté : résolution par notification</vt:lpstr>
      <vt:lpstr>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CONFERENCE DU 14 NOVEMBRE 2018 A 18H30         LA LOI DU 20 AVRIL 2018 RATIFIANT LA RÉFORME DU DROIT DES CONTRATS       NOUVELLE DONE DANS LES RAPPORTS BAILLEUR / PRENEUR</dc:title>
  <dc:creator>Jedida SANON</dc:creator>
  <cp:lastModifiedBy>A</cp:lastModifiedBy>
  <cp:revision>13</cp:revision>
  <dcterms:created xsi:type="dcterms:W3CDTF">2018-11-13T14:49:05Z</dcterms:created>
  <dcterms:modified xsi:type="dcterms:W3CDTF">2018-11-22T16:55:16Z</dcterms:modified>
</cp:coreProperties>
</file>