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91" d="100"/>
          <a:sy n="91" d="100"/>
        </p:scale>
        <p:origin x="44"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2DE837-740C-4862-8F7D-5ECBD041C0B4}"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B1D38227-0352-402A-9857-CE2AE91542CC}">
      <dgm:prSet/>
      <dgm:spPr/>
      <dgm:t>
        <a:bodyPr/>
        <a:lstStyle/>
        <a:p>
          <a:r>
            <a:rPr lang="fr-FR"/>
            <a:t>Les récompenses nous amènent à analyser la consistance de masses différentes de biens.</a:t>
          </a:r>
          <a:endParaRPr lang="en-US"/>
        </a:p>
      </dgm:t>
    </dgm:pt>
    <dgm:pt modelId="{A6A5BAAA-19C7-44B3-BE76-D9C37E226148}" type="parTrans" cxnId="{21B45651-1510-4591-9740-C137182AE4BB}">
      <dgm:prSet/>
      <dgm:spPr/>
      <dgm:t>
        <a:bodyPr/>
        <a:lstStyle/>
        <a:p>
          <a:endParaRPr lang="en-US"/>
        </a:p>
      </dgm:t>
    </dgm:pt>
    <dgm:pt modelId="{C85174B8-F5A1-4040-A8D3-053703DE74F2}" type="sibTrans" cxnId="{21B45651-1510-4591-9740-C137182AE4BB}">
      <dgm:prSet/>
      <dgm:spPr/>
      <dgm:t>
        <a:bodyPr/>
        <a:lstStyle/>
        <a:p>
          <a:endParaRPr lang="en-US"/>
        </a:p>
      </dgm:t>
    </dgm:pt>
    <dgm:pt modelId="{4891009A-3A32-436C-8DD8-7B124CE80D81}">
      <dgm:prSet/>
      <dgm:spPr/>
      <dgm:t>
        <a:bodyPr/>
        <a:lstStyle/>
        <a:p>
          <a:r>
            <a:rPr lang="fr-FR"/>
            <a:t>Ne pas confondre récompense et créance entre époux.</a:t>
          </a:r>
          <a:endParaRPr lang="en-US"/>
        </a:p>
      </dgm:t>
    </dgm:pt>
    <dgm:pt modelId="{6CB65F67-5BB7-457F-BF58-D5CDD1ABB32E}" type="parTrans" cxnId="{47925FC2-F5F2-4AA3-925C-33FADE111C3A}">
      <dgm:prSet/>
      <dgm:spPr/>
      <dgm:t>
        <a:bodyPr/>
        <a:lstStyle/>
        <a:p>
          <a:endParaRPr lang="en-US"/>
        </a:p>
      </dgm:t>
    </dgm:pt>
    <dgm:pt modelId="{FD6FD8C5-A3C5-4926-B274-7C86055FAE71}" type="sibTrans" cxnId="{47925FC2-F5F2-4AA3-925C-33FADE111C3A}">
      <dgm:prSet/>
      <dgm:spPr/>
      <dgm:t>
        <a:bodyPr/>
        <a:lstStyle/>
        <a:p>
          <a:endParaRPr lang="en-US"/>
        </a:p>
      </dgm:t>
    </dgm:pt>
    <dgm:pt modelId="{C298C936-12C2-44ED-8C75-014B090AABC0}">
      <dgm:prSet/>
      <dgm:spPr/>
      <dgm:t>
        <a:bodyPr/>
        <a:lstStyle/>
        <a:p>
          <a:r>
            <a:rPr lang="fr-FR"/>
            <a:t>La liquidation du régime matrimonial suppose de rétablir les équilibres qui ont été rompus par des mouvements de valeurs.</a:t>
          </a:r>
          <a:endParaRPr lang="en-US"/>
        </a:p>
      </dgm:t>
    </dgm:pt>
    <dgm:pt modelId="{619DFFD0-A92F-4B33-AA0A-25B8BB4FD2FC}" type="parTrans" cxnId="{C34DB58C-385B-4AE2-934B-B68DE591526E}">
      <dgm:prSet/>
      <dgm:spPr/>
      <dgm:t>
        <a:bodyPr/>
        <a:lstStyle/>
        <a:p>
          <a:endParaRPr lang="en-US"/>
        </a:p>
      </dgm:t>
    </dgm:pt>
    <dgm:pt modelId="{03D1511C-290A-4716-BE59-DF8C58FF430F}" type="sibTrans" cxnId="{C34DB58C-385B-4AE2-934B-B68DE591526E}">
      <dgm:prSet/>
      <dgm:spPr/>
      <dgm:t>
        <a:bodyPr/>
        <a:lstStyle/>
        <a:p>
          <a:endParaRPr lang="en-US"/>
        </a:p>
      </dgm:t>
    </dgm:pt>
    <dgm:pt modelId="{DD45B575-1547-4684-96AF-D6DCE6008851}" type="pres">
      <dgm:prSet presAssocID="{CD2DE837-740C-4862-8F7D-5ECBD041C0B4}" presName="diagram" presStyleCnt="0">
        <dgm:presLayoutVars>
          <dgm:dir/>
          <dgm:resizeHandles val="exact"/>
        </dgm:presLayoutVars>
      </dgm:prSet>
      <dgm:spPr/>
    </dgm:pt>
    <dgm:pt modelId="{893996B5-25FE-4222-9C7C-BD01F3007428}" type="pres">
      <dgm:prSet presAssocID="{B1D38227-0352-402A-9857-CE2AE91542CC}" presName="node" presStyleLbl="node1" presStyleIdx="0" presStyleCnt="3">
        <dgm:presLayoutVars>
          <dgm:bulletEnabled val="1"/>
        </dgm:presLayoutVars>
      </dgm:prSet>
      <dgm:spPr/>
    </dgm:pt>
    <dgm:pt modelId="{0F2F55D4-1868-4727-9949-6E73BBBDB546}" type="pres">
      <dgm:prSet presAssocID="{C85174B8-F5A1-4040-A8D3-053703DE74F2}" presName="sibTrans" presStyleCnt="0"/>
      <dgm:spPr/>
    </dgm:pt>
    <dgm:pt modelId="{3A5F7BDF-4653-4017-8709-D6AFD0CBDC0A}" type="pres">
      <dgm:prSet presAssocID="{4891009A-3A32-436C-8DD8-7B124CE80D81}" presName="node" presStyleLbl="node1" presStyleIdx="1" presStyleCnt="3">
        <dgm:presLayoutVars>
          <dgm:bulletEnabled val="1"/>
        </dgm:presLayoutVars>
      </dgm:prSet>
      <dgm:spPr/>
    </dgm:pt>
    <dgm:pt modelId="{65AC14AC-7A25-4EFE-9F82-F1EA902890E8}" type="pres">
      <dgm:prSet presAssocID="{FD6FD8C5-A3C5-4926-B274-7C86055FAE71}" presName="sibTrans" presStyleCnt="0"/>
      <dgm:spPr/>
    </dgm:pt>
    <dgm:pt modelId="{FCB84B5E-039D-4518-A51D-FEDDA272694F}" type="pres">
      <dgm:prSet presAssocID="{C298C936-12C2-44ED-8C75-014B090AABC0}" presName="node" presStyleLbl="node1" presStyleIdx="2" presStyleCnt="3">
        <dgm:presLayoutVars>
          <dgm:bulletEnabled val="1"/>
        </dgm:presLayoutVars>
      </dgm:prSet>
      <dgm:spPr/>
    </dgm:pt>
  </dgm:ptLst>
  <dgm:cxnLst>
    <dgm:cxn modelId="{21B45651-1510-4591-9740-C137182AE4BB}" srcId="{CD2DE837-740C-4862-8F7D-5ECBD041C0B4}" destId="{B1D38227-0352-402A-9857-CE2AE91542CC}" srcOrd="0" destOrd="0" parTransId="{A6A5BAAA-19C7-44B3-BE76-D9C37E226148}" sibTransId="{C85174B8-F5A1-4040-A8D3-053703DE74F2}"/>
    <dgm:cxn modelId="{C6A3397E-FC41-4E37-8C6A-90CDCE42D296}" type="presOf" srcId="{B1D38227-0352-402A-9857-CE2AE91542CC}" destId="{893996B5-25FE-4222-9C7C-BD01F3007428}" srcOrd="0" destOrd="0" presId="urn:microsoft.com/office/officeart/2005/8/layout/default"/>
    <dgm:cxn modelId="{1893FD7E-9597-4618-8A64-F98F46D56CCF}" type="presOf" srcId="{4891009A-3A32-436C-8DD8-7B124CE80D81}" destId="{3A5F7BDF-4653-4017-8709-D6AFD0CBDC0A}" srcOrd="0" destOrd="0" presId="urn:microsoft.com/office/officeart/2005/8/layout/default"/>
    <dgm:cxn modelId="{C34DB58C-385B-4AE2-934B-B68DE591526E}" srcId="{CD2DE837-740C-4862-8F7D-5ECBD041C0B4}" destId="{C298C936-12C2-44ED-8C75-014B090AABC0}" srcOrd="2" destOrd="0" parTransId="{619DFFD0-A92F-4B33-AA0A-25B8BB4FD2FC}" sibTransId="{03D1511C-290A-4716-BE59-DF8C58FF430F}"/>
    <dgm:cxn modelId="{47925FC2-F5F2-4AA3-925C-33FADE111C3A}" srcId="{CD2DE837-740C-4862-8F7D-5ECBD041C0B4}" destId="{4891009A-3A32-436C-8DD8-7B124CE80D81}" srcOrd="1" destOrd="0" parTransId="{6CB65F67-5BB7-457F-BF58-D5CDD1ABB32E}" sibTransId="{FD6FD8C5-A3C5-4926-B274-7C86055FAE71}"/>
    <dgm:cxn modelId="{D70A95CB-C71E-4F24-88EE-986D74ADFF80}" type="presOf" srcId="{C298C936-12C2-44ED-8C75-014B090AABC0}" destId="{FCB84B5E-039D-4518-A51D-FEDDA272694F}" srcOrd="0" destOrd="0" presId="urn:microsoft.com/office/officeart/2005/8/layout/default"/>
    <dgm:cxn modelId="{47E974E4-E570-4B81-8179-4C38A28AF2CB}" type="presOf" srcId="{CD2DE837-740C-4862-8F7D-5ECBD041C0B4}" destId="{DD45B575-1547-4684-96AF-D6DCE6008851}" srcOrd="0" destOrd="0" presId="urn:microsoft.com/office/officeart/2005/8/layout/default"/>
    <dgm:cxn modelId="{EECE345D-429A-43A2-9FD3-130852D83885}" type="presParOf" srcId="{DD45B575-1547-4684-96AF-D6DCE6008851}" destId="{893996B5-25FE-4222-9C7C-BD01F3007428}" srcOrd="0" destOrd="0" presId="urn:microsoft.com/office/officeart/2005/8/layout/default"/>
    <dgm:cxn modelId="{58B53B36-3669-43C1-97A2-FB4934F6FD9E}" type="presParOf" srcId="{DD45B575-1547-4684-96AF-D6DCE6008851}" destId="{0F2F55D4-1868-4727-9949-6E73BBBDB546}" srcOrd="1" destOrd="0" presId="urn:microsoft.com/office/officeart/2005/8/layout/default"/>
    <dgm:cxn modelId="{0B5181FD-5649-4BA0-8394-D54B733E0896}" type="presParOf" srcId="{DD45B575-1547-4684-96AF-D6DCE6008851}" destId="{3A5F7BDF-4653-4017-8709-D6AFD0CBDC0A}" srcOrd="2" destOrd="0" presId="urn:microsoft.com/office/officeart/2005/8/layout/default"/>
    <dgm:cxn modelId="{393837A0-9837-4B1B-86A8-F6E580D78E0B}" type="presParOf" srcId="{DD45B575-1547-4684-96AF-D6DCE6008851}" destId="{65AC14AC-7A25-4EFE-9F82-F1EA902890E8}" srcOrd="3" destOrd="0" presId="urn:microsoft.com/office/officeart/2005/8/layout/default"/>
    <dgm:cxn modelId="{800F857A-B24F-4E86-987C-0E1003D9CC7E}" type="presParOf" srcId="{DD45B575-1547-4684-96AF-D6DCE6008851}" destId="{FCB84B5E-039D-4518-A51D-FEDDA272694F}"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996B5-25FE-4222-9C7C-BD01F3007428}">
      <dsp:nvSpPr>
        <dsp:cNvPr id="0" name=""/>
        <dsp:cNvSpPr/>
      </dsp:nvSpPr>
      <dsp:spPr>
        <a:xfrm>
          <a:off x="0" y="887479"/>
          <a:ext cx="3145311" cy="188718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a:t>Les récompenses nous amènent à analyser la consistance de masses différentes de biens.</a:t>
          </a:r>
          <a:endParaRPr lang="en-US" sz="2300" kern="1200"/>
        </a:p>
      </dsp:txBody>
      <dsp:txXfrm>
        <a:off x="0" y="887479"/>
        <a:ext cx="3145311" cy="1887187"/>
      </dsp:txXfrm>
    </dsp:sp>
    <dsp:sp modelId="{3A5F7BDF-4653-4017-8709-D6AFD0CBDC0A}">
      <dsp:nvSpPr>
        <dsp:cNvPr id="0" name=""/>
        <dsp:cNvSpPr/>
      </dsp:nvSpPr>
      <dsp:spPr>
        <a:xfrm>
          <a:off x="3459843" y="887479"/>
          <a:ext cx="3145311" cy="1887187"/>
        </a:xfrm>
        <a:prstGeom prst="rect">
          <a:avLst/>
        </a:prstGeom>
        <a:solidFill>
          <a:schemeClr val="accent5">
            <a:hueOff val="-900091"/>
            <a:satOff val="82"/>
            <a:lumOff val="-5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a:t>Ne pas confondre récompense et créance entre époux.</a:t>
          </a:r>
          <a:endParaRPr lang="en-US" sz="2300" kern="1200"/>
        </a:p>
      </dsp:txBody>
      <dsp:txXfrm>
        <a:off x="3459843" y="887479"/>
        <a:ext cx="3145311" cy="1887187"/>
      </dsp:txXfrm>
    </dsp:sp>
    <dsp:sp modelId="{FCB84B5E-039D-4518-A51D-FEDDA272694F}">
      <dsp:nvSpPr>
        <dsp:cNvPr id="0" name=""/>
        <dsp:cNvSpPr/>
      </dsp:nvSpPr>
      <dsp:spPr>
        <a:xfrm>
          <a:off x="6919686" y="887479"/>
          <a:ext cx="3145311" cy="1887187"/>
        </a:xfrm>
        <a:prstGeom prst="rect">
          <a:avLst/>
        </a:prstGeom>
        <a:solidFill>
          <a:schemeClr val="accent5">
            <a:hueOff val="-1800181"/>
            <a:satOff val="163"/>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a:t>La liquidation du régime matrimonial suppose de rétablir les équilibres qui ont été rompus par des mouvements de valeurs.</a:t>
          </a:r>
          <a:endParaRPr lang="en-US" sz="2300" kern="1200"/>
        </a:p>
      </dsp:txBody>
      <dsp:txXfrm>
        <a:off x="6919686" y="887479"/>
        <a:ext cx="3145311" cy="18871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February 10, 2023</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684135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February 10, 2023</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‹N°›</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3679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February 10, 2023</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250843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February 10, 2023</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4040033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February 10, 2023</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371351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February 10, 2023</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‹N°›</a:t>
            </a:fld>
            <a:endParaRPr lang="en-US" dirty="0"/>
          </a:p>
        </p:txBody>
      </p:sp>
    </p:spTree>
    <p:extLst>
      <p:ext uri="{BB962C8B-B14F-4D97-AF65-F5344CB8AC3E}">
        <p14:creationId xmlns:p14="http://schemas.microsoft.com/office/powerpoint/2010/main" val="2916252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February 10, 2023</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‹N°›</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6204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February 10, 2023</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‹N°›</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224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February 10, 2023</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258201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February 10, 2023</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452301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February 10, 2023</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‹N°›</a:t>
            </a:fld>
            <a:endParaRPr lang="en-US"/>
          </a:p>
        </p:txBody>
      </p:sp>
    </p:spTree>
    <p:extLst>
      <p:ext uri="{BB962C8B-B14F-4D97-AF65-F5344CB8AC3E}">
        <p14:creationId xmlns:p14="http://schemas.microsoft.com/office/powerpoint/2010/main" val="2958734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February 10, 2023</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‹N°›</a:t>
            </a:fld>
            <a:endParaRPr lang="en-US">
              <a:latin typeface="+mn-lt"/>
            </a:endParaRPr>
          </a:p>
        </p:txBody>
      </p:sp>
      <mc:AlternateContent xmlns:mc="http://schemas.openxmlformats.org/markup-compatibility/2006">
        <mc:Choice xmlns:p14="http://schemas.microsoft.com/office/powerpoint/2010/main"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210785367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72"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EF7D2E8-5F8A-4E0B-9647-8072A94A0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6A6E2CC-84C1-424C-A664-BC849F6D0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33668"/>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28675" y="4006608"/>
            <a:ext cx="10534650" cy="2394193"/>
          </a:xfrm>
        </p:spPr>
        <p:txBody>
          <a:bodyPr anchor="ctr">
            <a:normAutofit/>
          </a:bodyPr>
          <a:lstStyle/>
          <a:p>
            <a:r>
              <a:rPr lang="fr-FR" dirty="0"/>
              <a:t>Calcul de la récompense de la liquidation de la communauté matrimoniale ou successorale.</a:t>
            </a:r>
          </a:p>
        </p:txBody>
      </p:sp>
      <p:pic>
        <p:nvPicPr>
          <p:cNvPr id="5" name="Image 4" descr="Une image contenant texte&#10;&#10;Description générée automatiquement">
            <a:extLst>
              <a:ext uri="{FF2B5EF4-FFF2-40B4-BE49-F238E27FC236}">
                <a16:creationId xmlns:a16="http://schemas.microsoft.com/office/drawing/2014/main" id="{606F5445-D1AF-CB67-21C7-9B8482998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 y="1390929"/>
            <a:ext cx="10744200" cy="2498024"/>
          </a:xfrm>
          <a:prstGeom prst="rect">
            <a:avLst/>
          </a:prstGeom>
        </p:spPr>
      </p:pic>
    </p:spTree>
    <p:extLst>
      <p:ext uri="{BB962C8B-B14F-4D97-AF65-F5344CB8AC3E}">
        <p14:creationId xmlns:p14="http://schemas.microsoft.com/office/powerpoint/2010/main" val="3438718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1037376" y="746874"/>
            <a:ext cx="10228927" cy="5500361"/>
          </a:xfrm>
        </p:spPr>
        <p:txBody>
          <a:bodyPr>
            <a:normAutofit/>
          </a:bodyPr>
          <a:lstStyle/>
          <a:p>
            <a:pPr algn="l">
              <a:lnSpc>
                <a:spcPct val="100000"/>
              </a:lnSpc>
            </a:pPr>
            <a:r>
              <a:rPr lang="fr-FR" b="1" dirty="0"/>
              <a:t>Un article majeur : L’article 1469, du Code civil :</a:t>
            </a:r>
            <a:br>
              <a:rPr lang="fr-FR" b="1" dirty="0"/>
            </a:br>
            <a:br>
              <a:rPr lang="fr-FR" sz="1800" b="1" dirty="0"/>
            </a:br>
            <a:r>
              <a:rPr lang="fr-FR" sz="1600" b="1" dirty="0"/>
              <a:t>« </a:t>
            </a:r>
            <a:r>
              <a:rPr lang="fr-FR" sz="1400" b="1" i="1" dirty="0"/>
              <a:t>La récompense est, en général, égale à la plus faible des deux sommes que représentent la dépense faite et le profit subsistant.</a:t>
            </a:r>
            <a:br>
              <a:rPr lang="fr-FR" sz="1400" b="1" i="1" dirty="0"/>
            </a:br>
            <a:br>
              <a:rPr lang="fr-FR" sz="1400" b="1" i="1" dirty="0"/>
            </a:br>
            <a:r>
              <a:rPr lang="fr-FR" sz="1400" b="1" i="1" dirty="0"/>
              <a:t>Elle ne peut, toutefois, être moindre que la dépense faite quand celle-ci était nécessaire.</a:t>
            </a:r>
            <a:br>
              <a:rPr lang="fr-FR" sz="1400" b="1" i="1" dirty="0"/>
            </a:br>
            <a:br>
              <a:rPr lang="fr-FR" sz="1400" b="1" i="1" dirty="0"/>
            </a:br>
            <a:r>
              <a:rPr lang="fr-FR" sz="1400" b="1" i="1" dirty="0"/>
              <a:t>Elle ne peut être moindre que le profit subsistant, quand la valeur empruntée a servi à acquérir, à conserver ou à améliorer un bien qui se retrouve, au jour de la liquidation de la communauté, dans le patrimoine emprunteur.</a:t>
            </a:r>
            <a:br>
              <a:rPr lang="fr-FR" sz="1400" b="1" i="1" dirty="0"/>
            </a:br>
            <a:br>
              <a:rPr lang="fr-FR" sz="1400" b="1" i="1" dirty="0"/>
            </a:br>
            <a:r>
              <a:rPr lang="fr-FR" sz="1400" b="1" i="1" dirty="0"/>
              <a:t>Si le bien acquis, conservé ou amélioré a été aliéné avant la liquidation, le profit est évalué au jour de l'aliénation ; si un nouveau bien a été subrogé au bien aliéné, le profit est évalué sur ce nouveau bien. »</a:t>
            </a:r>
            <a:br>
              <a:rPr lang="fr-FR" sz="1400" b="1" i="1" dirty="0"/>
            </a:br>
            <a:endParaRPr lang="fr-FR" sz="1400" b="1" i="1" dirty="0"/>
          </a:p>
        </p:txBody>
      </p:sp>
    </p:spTree>
    <p:extLst>
      <p:ext uri="{BB962C8B-B14F-4D97-AF65-F5344CB8AC3E}">
        <p14:creationId xmlns:p14="http://schemas.microsoft.com/office/powerpoint/2010/main" val="2869293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911735" y="1249448"/>
            <a:ext cx="10228927" cy="4816304"/>
          </a:xfrm>
        </p:spPr>
        <p:txBody>
          <a:bodyPr>
            <a:normAutofit fontScale="90000"/>
          </a:bodyPr>
          <a:lstStyle/>
          <a:p>
            <a:pPr algn="l">
              <a:lnSpc>
                <a:spcPct val="100000"/>
              </a:lnSpc>
            </a:pPr>
            <a:r>
              <a:rPr lang="fr-FR" sz="3100" b="1" dirty="0"/>
              <a:t>La dépense faite</a:t>
            </a:r>
            <a:br>
              <a:rPr lang="fr-FR" sz="3100" dirty="0"/>
            </a:br>
            <a:br>
              <a:rPr lang="fr-FR" sz="3100" dirty="0"/>
            </a:br>
            <a:r>
              <a:rPr lang="fr-FR" sz="2200" dirty="0"/>
              <a:t>La dépense faite correspond à la valeur empruntée au patrimoine qui s’est appauvri et qui, à ce titre, est créancier d’une récompense</a:t>
            </a:r>
            <a:r>
              <a:rPr lang="fr-FR" sz="1600" dirty="0"/>
              <a:t>.</a:t>
            </a:r>
            <a:br>
              <a:rPr lang="fr-FR" sz="1600" dirty="0"/>
            </a:br>
            <a:br>
              <a:rPr lang="fr-FR" sz="1600" dirty="0"/>
            </a:br>
            <a:r>
              <a:rPr lang="fr-FR" sz="3100" b="1" dirty="0"/>
              <a:t>le profit subsistant </a:t>
            </a:r>
            <a:br>
              <a:rPr lang="fr-FR" sz="1600" dirty="0"/>
            </a:br>
            <a:br>
              <a:rPr lang="fr-FR" sz="1600" dirty="0"/>
            </a:br>
            <a:r>
              <a:rPr lang="fr-FR" sz="2200" dirty="0"/>
              <a:t>Le profit subsistant consiste en l’enrichissement dont a bénéficié le patrimoine débiteur de la récompense à raison de la dépense faite par le patrimoine créancier.</a:t>
            </a:r>
            <a:br>
              <a:rPr lang="fr-FR" sz="2200" dirty="0"/>
            </a:br>
            <a:br>
              <a:rPr lang="fr-FR" sz="1600" b="1" dirty="0"/>
            </a:br>
            <a:endParaRPr lang="fr-FR" sz="1400" b="1" i="1" dirty="0"/>
          </a:p>
        </p:txBody>
      </p:sp>
    </p:spTree>
    <p:extLst>
      <p:ext uri="{BB962C8B-B14F-4D97-AF65-F5344CB8AC3E}">
        <p14:creationId xmlns:p14="http://schemas.microsoft.com/office/powerpoint/2010/main" val="3467475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1079258" y="572372"/>
            <a:ext cx="10228927" cy="5011750"/>
          </a:xfrm>
        </p:spPr>
        <p:txBody>
          <a:bodyPr>
            <a:normAutofit/>
          </a:bodyPr>
          <a:lstStyle/>
          <a:p>
            <a:pPr algn="l">
              <a:lnSpc>
                <a:spcPct val="100000"/>
              </a:lnSpc>
            </a:pPr>
            <a:r>
              <a:rPr lang="fr-FR" sz="2000" b="1" dirty="0"/>
              <a:t>Exemple 1 : Soit un immeuble dont la valeur est estimée au jour de la liquidation de la communauté:</a:t>
            </a:r>
            <a:br>
              <a:rPr lang="fr-FR" sz="2000" b="1" dirty="0"/>
            </a:br>
            <a:br>
              <a:rPr lang="fr-FR" sz="1800" b="1" dirty="0"/>
            </a:br>
            <a:r>
              <a:rPr lang="fr-FR" sz="1800" b="1" dirty="0"/>
              <a:t>•	Sans les travaux, à 100.000 €</a:t>
            </a:r>
            <a:br>
              <a:rPr lang="fr-FR" sz="1800" b="1" dirty="0"/>
            </a:br>
            <a:r>
              <a:rPr lang="fr-FR" sz="1800" b="1" dirty="0"/>
              <a:t>•	Avec les travaux, à 120.000 €</a:t>
            </a:r>
            <a:br>
              <a:rPr lang="fr-FR" sz="1800" b="1" dirty="0"/>
            </a:br>
            <a:br>
              <a:rPr lang="fr-FR" sz="1800" b="1" dirty="0"/>
            </a:br>
            <a:br>
              <a:rPr lang="fr-FR" sz="1600" b="1" dirty="0"/>
            </a:br>
            <a:r>
              <a:rPr lang="fr-FR" sz="1800" b="1" dirty="0"/>
              <a:t>Le profit subsistant correspond donc à la différence entre ces deux montants, soit :</a:t>
            </a:r>
            <a:br>
              <a:rPr lang="fr-FR" sz="1800" b="1" dirty="0"/>
            </a:br>
            <a:br>
              <a:rPr lang="fr-FR" sz="1800" b="1" dirty="0"/>
            </a:br>
            <a:r>
              <a:rPr lang="fr-FR" sz="1800" b="1" dirty="0"/>
              <a:t>120.000 – 100.000 = 20.000 €</a:t>
            </a:r>
            <a:br>
              <a:rPr lang="fr-FR" sz="1800" b="1" dirty="0"/>
            </a:br>
            <a:br>
              <a:rPr lang="fr-FR" sz="1800" b="1" dirty="0"/>
            </a:br>
            <a:endParaRPr lang="fr-FR" sz="1800" b="1" i="1" dirty="0"/>
          </a:p>
        </p:txBody>
      </p:sp>
    </p:spTree>
    <p:extLst>
      <p:ext uri="{BB962C8B-B14F-4D97-AF65-F5344CB8AC3E}">
        <p14:creationId xmlns:p14="http://schemas.microsoft.com/office/powerpoint/2010/main" val="4187570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20992" y="746875"/>
            <a:ext cx="10228927" cy="5242095"/>
          </a:xfrm>
        </p:spPr>
        <p:txBody>
          <a:bodyPr>
            <a:normAutofit/>
          </a:bodyPr>
          <a:lstStyle/>
          <a:p>
            <a:pPr algn="l">
              <a:lnSpc>
                <a:spcPct val="100000"/>
              </a:lnSpc>
            </a:pPr>
            <a:r>
              <a:rPr lang="fr-FR" sz="2000" b="1" dirty="0"/>
              <a:t>Exemple 2 : Supposons un bien dont le coût d’acquisition est de 500.000 euros, réparti entre la communauté et le patrimoine propre d’un époux</a:t>
            </a:r>
            <a:br>
              <a:rPr lang="fr-FR" sz="2000" b="1" dirty="0"/>
            </a:br>
            <a:br>
              <a:rPr lang="fr-FR" sz="2000" b="1" dirty="0"/>
            </a:br>
            <a:r>
              <a:rPr lang="fr-FR" sz="2000" b="1" dirty="0"/>
              <a:t>•</a:t>
            </a:r>
            <a:r>
              <a:rPr lang="fr-FR" sz="1800" b="1" dirty="0"/>
              <a:t>La communauté contribue à hauteur de 200.000 €</a:t>
            </a:r>
            <a:br>
              <a:rPr lang="fr-FR" sz="1800" b="1" dirty="0"/>
            </a:br>
            <a:br>
              <a:rPr lang="fr-FR" sz="1800" b="1" dirty="0"/>
            </a:br>
            <a:r>
              <a:rPr lang="fr-FR" sz="1800" b="1" dirty="0"/>
              <a:t>•Le patrimoine propre contribution à hauteur de 300.000 €</a:t>
            </a:r>
            <a:br>
              <a:rPr lang="fr-FR" sz="1800" b="1" dirty="0"/>
            </a:br>
            <a:br>
              <a:rPr lang="fr-FR" sz="1800" b="1" dirty="0"/>
            </a:br>
            <a:r>
              <a:rPr lang="fr-FR" sz="2000" b="1" dirty="0"/>
              <a:t>Au jour de la liquidation, la valeur du bien est estimé à 800.000 €.</a:t>
            </a:r>
            <a:br>
              <a:rPr lang="fr-FR" sz="2000" b="1" dirty="0"/>
            </a:br>
            <a:br>
              <a:rPr lang="fr-FR" sz="2000" b="1" dirty="0"/>
            </a:br>
            <a:r>
              <a:rPr lang="fr-FR" sz="2000" b="1" dirty="0"/>
              <a:t>Quel est le montant du profit subsistant ?</a:t>
            </a:r>
          </a:p>
        </p:txBody>
      </p:sp>
    </p:spTree>
    <p:extLst>
      <p:ext uri="{BB962C8B-B14F-4D97-AF65-F5344CB8AC3E}">
        <p14:creationId xmlns:p14="http://schemas.microsoft.com/office/powerpoint/2010/main" val="166584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20992" y="467670"/>
            <a:ext cx="10389133" cy="5521300"/>
          </a:xfrm>
        </p:spPr>
        <p:txBody>
          <a:bodyPr>
            <a:normAutofit fontScale="90000"/>
          </a:bodyPr>
          <a:lstStyle/>
          <a:p>
            <a:pPr algn="l">
              <a:lnSpc>
                <a:spcPct val="100000"/>
              </a:lnSpc>
            </a:pPr>
            <a:br>
              <a:rPr lang="fr-FR" sz="2000" b="1" dirty="0"/>
            </a:br>
            <a:br>
              <a:rPr lang="fr-FR" sz="2000" b="1" dirty="0"/>
            </a:br>
            <a:r>
              <a:rPr lang="fr-FR" sz="1800" b="1" dirty="0"/>
              <a:t>Exemple 3 : Supposons un immeuble propre valant 150.000 € échangé contre un autre immeuble valant 200.000 €.</a:t>
            </a:r>
            <a:br>
              <a:rPr lang="fr-FR" sz="1800" b="1" dirty="0"/>
            </a:br>
            <a:br>
              <a:rPr lang="fr-FR" sz="1800" b="1" dirty="0"/>
            </a:br>
            <a:r>
              <a:rPr lang="fr-FR" sz="1800" b="1" dirty="0"/>
              <a:t>La soulte à régler sera ici de 50.000 € dont le coût sera réparti comme suit :</a:t>
            </a:r>
            <a:br>
              <a:rPr lang="fr-FR" sz="1800" b="1" dirty="0"/>
            </a:br>
            <a:br>
              <a:rPr lang="fr-FR" sz="1800" b="1" dirty="0"/>
            </a:br>
            <a:r>
              <a:rPr lang="fr-FR" sz="1800" b="1" dirty="0"/>
              <a:t>•30.000 € réglés par la communauté</a:t>
            </a:r>
            <a:br>
              <a:rPr lang="fr-FR" sz="1800" b="1" dirty="0"/>
            </a:br>
            <a:r>
              <a:rPr lang="fr-FR" sz="1800" b="1" dirty="0"/>
              <a:t>•20.000 € réglés par le patrimoine propre emprunteur</a:t>
            </a:r>
            <a:br>
              <a:rPr lang="fr-FR" sz="1800" b="1" dirty="0"/>
            </a:br>
            <a:br>
              <a:rPr lang="fr-FR" sz="1800" b="1" dirty="0"/>
            </a:br>
            <a:r>
              <a:rPr lang="fr-FR" sz="1800" b="1" dirty="0"/>
              <a:t>Supposons que l’opération globale est assortie de frais pris en charge par la communauté dont le montant s’élève à 10.000 €, de sorte que le coût global de l’opération est de :</a:t>
            </a:r>
            <a:br>
              <a:rPr lang="fr-FR" sz="1800" b="1" dirty="0"/>
            </a:br>
            <a:br>
              <a:rPr lang="fr-FR" sz="1800" b="1" dirty="0"/>
            </a:br>
            <a:r>
              <a:rPr lang="fr-FR" sz="1800" b="1" dirty="0"/>
              <a:t>•	200.000 + 10.000 = 210.000 €.</a:t>
            </a:r>
            <a:br>
              <a:rPr lang="fr-FR" sz="1800" b="1" dirty="0"/>
            </a:br>
            <a:br>
              <a:rPr lang="fr-FR" sz="1800" b="1" dirty="0"/>
            </a:br>
            <a:endParaRPr lang="fr-FR" sz="1800" b="1" dirty="0"/>
          </a:p>
        </p:txBody>
      </p:sp>
    </p:spTree>
    <p:extLst>
      <p:ext uri="{BB962C8B-B14F-4D97-AF65-F5344CB8AC3E}">
        <p14:creationId xmlns:p14="http://schemas.microsoft.com/office/powerpoint/2010/main" val="48945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1173659" y="1347167"/>
            <a:ext cx="10389133" cy="3811165"/>
          </a:xfrm>
        </p:spPr>
        <p:txBody>
          <a:bodyPr>
            <a:normAutofit/>
          </a:bodyPr>
          <a:lstStyle/>
          <a:p>
            <a:pPr algn="l">
              <a:lnSpc>
                <a:spcPct val="100000"/>
              </a:lnSpc>
            </a:pPr>
            <a:br>
              <a:rPr lang="fr-FR" sz="2000" b="1" dirty="0"/>
            </a:br>
            <a:br>
              <a:rPr lang="fr-FR" sz="2000" b="1" dirty="0"/>
            </a:br>
            <a:r>
              <a:rPr lang="fr-FR" sz="1800" b="1" dirty="0"/>
              <a:t>A supposer que, au jour de la liquidation, l’immeuble acquis dans le cadre de l’opération d’échange vaille 500.000 euros.</a:t>
            </a:r>
            <a:br>
              <a:rPr lang="fr-FR" sz="1800" b="1" dirty="0"/>
            </a:br>
            <a:br>
              <a:rPr lang="fr-FR" sz="1800" b="1" dirty="0"/>
            </a:br>
            <a:br>
              <a:rPr lang="fr-FR" sz="1800" b="1" dirty="0"/>
            </a:br>
            <a:r>
              <a:rPr lang="fr-FR" sz="1800" b="1" dirty="0"/>
              <a:t>Quel est le montant de récompense dû (profit subsistant) et à qui ?</a:t>
            </a:r>
            <a:br>
              <a:rPr lang="fr-FR" sz="1800" b="1" dirty="0"/>
            </a:br>
            <a:endParaRPr lang="fr-FR" sz="1800" b="1" dirty="0"/>
          </a:p>
        </p:txBody>
      </p:sp>
    </p:spTree>
    <p:extLst>
      <p:ext uri="{BB962C8B-B14F-4D97-AF65-F5344CB8AC3E}">
        <p14:creationId xmlns:p14="http://schemas.microsoft.com/office/powerpoint/2010/main" val="2680447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901433" y="90742"/>
            <a:ext cx="10389133" cy="5681843"/>
          </a:xfrm>
        </p:spPr>
        <p:txBody>
          <a:bodyPr>
            <a:normAutofit/>
          </a:bodyPr>
          <a:lstStyle/>
          <a:p>
            <a:pPr algn="l">
              <a:lnSpc>
                <a:spcPct val="100000"/>
              </a:lnSpc>
            </a:pPr>
            <a:br>
              <a:rPr lang="fr-FR" sz="1600" b="1" dirty="0"/>
            </a:br>
            <a:r>
              <a:rPr lang="fr-FR" sz="1600" b="1" dirty="0"/>
              <a:t>Exemple 4 : Supposons la réalisation de travaux de rénovation de la façade d’un immeuble appartenant en propre à un époux et dont le coût, supporté par la communauté, s’élève à 50.000 €, ce qui correspond à la dépense faite. </a:t>
            </a:r>
            <a:br>
              <a:rPr lang="fr-FR" sz="1600" b="1" dirty="0"/>
            </a:br>
            <a:br>
              <a:rPr lang="fr-FR" sz="1600" b="1" dirty="0"/>
            </a:br>
            <a:r>
              <a:rPr lang="fr-FR" sz="1600" b="1" dirty="0"/>
              <a:t>Travaux de rénovation assimilable à des travaux nécessaires compte tenu de l’état d’origine de la façade de l’immeuble.</a:t>
            </a:r>
            <a:br>
              <a:rPr lang="fr-FR" sz="1600" b="1" dirty="0"/>
            </a:br>
            <a:br>
              <a:rPr lang="fr-FR" sz="1600" b="1" dirty="0"/>
            </a:br>
            <a:r>
              <a:rPr lang="fr-FR" sz="1600" b="1" dirty="0"/>
              <a:t>S’agissant de la valeur de l’immeuble, elle est estimée au jour de la liquidation de la communauté :</a:t>
            </a:r>
            <a:br>
              <a:rPr lang="fr-FR" sz="1600" b="1" dirty="0"/>
            </a:br>
            <a:br>
              <a:rPr lang="fr-FR" sz="1600" b="1" dirty="0"/>
            </a:br>
            <a:r>
              <a:rPr lang="fr-FR" sz="1600" b="1" dirty="0"/>
              <a:t>•	Sans les travaux, à 400.000 €</a:t>
            </a:r>
            <a:br>
              <a:rPr lang="fr-FR" sz="1600" b="1" dirty="0"/>
            </a:br>
            <a:r>
              <a:rPr lang="fr-FR" sz="1600" b="1" dirty="0"/>
              <a:t>•	Avec les travaux, à 430.000 €</a:t>
            </a:r>
            <a:br>
              <a:rPr lang="fr-FR" sz="1600" b="1" dirty="0"/>
            </a:br>
            <a:br>
              <a:rPr lang="fr-FR" sz="1600" b="1" dirty="0"/>
            </a:br>
            <a:r>
              <a:rPr lang="fr-FR" sz="1600" b="1" dirty="0"/>
              <a:t>Quel est le montant du profit subsistant ?</a:t>
            </a:r>
            <a:br>
              <a:rPr lang="fr-FR" sz="1600" b="1" dirty="0"/>
            </a:br>
            <a:r>
              <a:rPr lang="fr-FR" sz="1600" b="1" dirty="0"/>
              <a:t>Quel est le montant de la récompense ?</a:t>
            </a:r>
            <a:br>
              <a:rPr lang="fr-FR" sz="1600" b="1" dirty="0"/>
            </a:br>
            <a:endParaRPr lang="fr-FR" sz="1600" b="1" dirty="0"/>
          </a:p>
        </p:txBody>
      </p:sp>
    </p:spTree>
    <p:extLst>
      <p:ext uri="{BB962C8B-B14F-4D97-AF65-F5344CB8AC3E}">
        <p14:creationId xmlns:p14="http://schemas.microsoft.com/office/powerpoint/2010/main" val="2605783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901433" y="404848"/>
            <a:ext cx="10389133" cy="5535261"/>
          </a:xfrm>
        </p:spPr>
        <p:txBody>
          <a:bodyPr>
            <a:normAutofit fontScale="90000"/>
          </a:bodyPr>
          <a:lstStyle/>
          <a:p>
            <a:pPr algn="l">
              <a:lnSpc>
                <a:spcPct val="100000"/>
              </a:lnSpc>
            </a:pPr>
            <a:br>
              <a:rPr lang="fr-FR" sz="1600" b="1" dirty="0"/>
            </a:br>
            <a:r>
              <a:rPr lang="fr-FR" sz="1600" b="1" dirty="0"/>
              <a:t>Exemple 5 : Bien partiellement acquis au moyen de fonds fournis par un patrimoine Acquisition d’un immeuble appartenant en propre à un époux dans le cadre d’un remploi, partiellement financée par la communauté</a:t>
            </a:r>
            <a:br>
              <a:rPr lang="fr-FR" sz="1600" b="1" dirty="0"/>
            </a:br>
            <a:br>
              <a:rPr lang="fr-FR" sz="1600" b="1" dirty="0"/>
            </a:br>
            <a:r>
              <a:rPr lang="fr-FR" sz="1600" b="1" dirty="0"/>
              <a:t>Coût de l’acquisition au jour de l’opération : 500.000 €</a:t>
            </a:r>
            <a:br>
              <a:rPr lang="fr-FR" sz="1600" b="1" dirty="0"/>
            </a:br>
            <a:br>
              <a:rPr lang="fr-FR" sz="1600" b="1" dirty="0"/>
            </a:br>
            <a:r>
              <a:rPr lang="fr-FR" sz="1600" b="1" dirty="0"/>
              <a:t>Fonds fournis par le patrimoine propre : 300.000 €</a:t>
            </a:r>
            <a:br>
              <a:rPr lang="fr-FR" sz="1600" b="1" dirty="0"/>
            </a:br>
            <a:r>
              <a:rPr lang="fr-FR" sz="1600" b="1" dirty="0"/>
              <a:t>Valeur empruntée (contribution de la communauté) : 200.000 €</a:t>
            </a:r>
            <a:br>
              <a:rPr lang="fr-FR" sz="1600" b="1" dirty="0"/>
            </a:br>
            <a:br>
              <a:rPr lang="fr-FR" sz="1600" b="1" dirty="0"/>
            </a:br>
            <a:r>
              <a:rPr lang="fr-FR" sz="1600" b="1" dirty="0"/>
              <a:t>Valeur de l’immeuble au jour de la liquidation, deux hypothèses ici :</a:t>
            </a:r>
            <a:br>
              <a:rPr lang="fr-FR" sz="1600" b="1" dirty="0"/>
            </a:br>
            <a:br>
              <a:rPr lang="fr-FR" sz="1600" b="1" dirty="0"/>
            </a:br>
            <a:r>
              <a:rPr lang="fr-FR" sz="1600" b="1" dirty="0"/>
              <a:t>Alternative 1 : 800.000 €</a:t>
            </a:r>
            <a:br>
              <a:rPr lang="fr-FR" sz="1600" b="1" dirty="0"/>
            </a:br>
            <a:r>
              <a:rPr lang="fr-FR" sz="1600" b="1" dirty="0"/>
              <a:t>Alternative 2 : 180.000 €</a:t>
            </a:r>
            <a:br>
              <a:rPr lang="fr-FR" sz="1600" b="1" dirty="0"/>
            </a:br>
            <a:br>
              <a:rPr lang="fr-FR" sz="1600" b="1" dirty="0"/>
            </a:br>
            <a:r>
              <a:rPr lang="fr-FR" sz="1600" b="1" dirty="0"/>
              <a:t>Quel est le montant de la récompense ?</a:t>
            </a:r>
            <a:br>
              <a:rPr lang="fr-FR" sz="1600" b="1" dirty="0"/>
            </a:br>
            <a:br>
              <a:rPr lang="fr-FR" sz="1600" b="1" dirty="0"/>
            </a:br>
            <a:r>
              <a:rPr lang="fr-FR" sz="1600" b="1" dirty="0"/>
              <a:t>Dans l’alternative 1</a:t>
            </a:r>
            <a:br>
              <a:rPr lang="fr-FR" sz="1600" b="1" dirty="0"/>
            </a:br>
            <a:r>
              <a:rPr lang="fr-FR" sz="1600" b="1" dirty="0"/>
              <a:t>Dans l’alternative 2</a:t>
            </a:r>
            <a:br>
              <a:rPr lang="fr-FR" sz="1600" b="1" dirty="0"/>
            </a:br>
            <a:endParaRPr lang="fr-FR" sz="1600" b="1" dirty="0"/>
          </a:p>
        </p:txBody>
      </p:sp>
    </p:spTree>
    <p:extLst>
      <p:ext uri="{BB962C8B-B14F-4D97-AF65-F5344CB8AC3E}">
        <p14:creationId xmlns:p14="http://schemas.microsoft.com/office/powerpoint/2010/main" val="2951721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17671" y="216385"/>
            <a:ext cx="10389133" cy="6086691"/>
          </a:xfrm>
        </p:spPr>
        <p:txBody>
          <a:bodyPr>
            <a:normAutofit fontScale="90000"/>
          </a:bodyPr>
          <a:lstStyle/>
          <a:p>
            <a:pPr algn="l">
              <a:lnSpc>
                <a:spcPct val="100000"/>
              </a:lnSpc>
            </a:pPr>
            <a:br>
              <a:rPr lang="fr-FR" sz="1600" b="1" dirty="0"/>
            </a:br>
            <a:r>
              <a:rPr lang="fr-FR" sz="1600" b="1" dirty="0"/>
              <a:t>Exemple 6 : Dépenses d’amélioration</a:t>
            </a:r>
            <a:br>
              <a:rPr lang="fr-FR" sz="1600" b="1" dirty="0"/>
            </a:br>
            <a:br>
              <a:rPr lang="fr-FR" sz="1600" b="1" dirty="0"/>
            </a:br>
            <a:r>
              <a:rPr lang="fr-FR" sz="1600" b="1" dirty="0"/>
              <a:t>Réalisation de travaux d’installation d’un nouveau système de chauffage central dans un immeuble appartenant en propre à un époux et dont le coût est supporté par la communauté</a:t>
            </a:r>
            <a:br>
              <a:rPr lang="fr-FR" sz="1600" b="1" dirty="0"/>
            </a:br>
            <a:br>
              <a:rPr lang="fr-FR" sz="1600" b="1" dirty="0"/>
            </a:br>
            <a:r>
              <a:rPr lang="fr-FR" sz="1600" b="1" dirty="0"/>
              <a:t>Coût des travaux : 50.000 €</a:t>
            </a:r>
            <a:br>
              <a:rPr lang="fr-FR" sz="1600" b="1" dirty="0"/>
            </a:br>
            <a:r>
              <a:rPr lang="fr-FR" sz="1600" b="1" dirty="0"/>
              <a:t>Valeur empruntée (contribution de la communauté) : 50.000 €</a:t>
            </a:r>
            <a:br>
              <a:rPr lang="fr-FR" sz="1600" b="1" dirty="0"/>
            </a:br>
            <a:br>
              <a:rPr lang="fr-FR" sz="1600" b="1" dirty="0"/>
            </a:br>
            <a:r>
              <a:rPr lang="fr-FR" sz="1600" b="1" dirty="0"/>
              <a:t>Valeur de l’immeuble au jour de la liquidation :</a:t>
            </a:r>
            <a:br>
              <a:rPr lang="fr-FR" sz="1600" b="1" dirty="0"/>
            </a:br>
            <a:br>
              <a:rPr lang="fr-FR" sz="1600" b="1" dirty="0"/>
            </a:br>
            <a:r>
              <a:rPr lang="fr-FR" sz="1600" b="1" dirty="0"/>
              <a:t>Alternative 1</a:t>
            </a:r>
            <a:br>
              <a:rPr lang="fr-FR" sz="1600" b="1" dirty="0"/>
            </a:br>
            <a:r>
              <a:rPr lang="fr-FR" sz="1600" b="1" dirty="0"/>
              <a:t>Sans les travaux : 400.000 €</a:t>
            </a:r>
            <a:br>
              <a:rPr lang="fr-FR" sz="1600" b="1" dirty="0"/>
            </a:br>
            <a:r>
              <a:rPr lang="fr-FR" sz="1600" b="1" dirty="0"/>
              <a:t>Avec les travaux : 430.000 €</a:t>
            </a:r>
            <a:br>
              <a:rPr lang="fr-FR" sz="1600" b="1" dirty="0"/>
            </a:br>
            <a:br>
              <a:rPr lang="fr-FR" sz="1600" b="1" dirty="0"/>
            </a:br>
            <a:r>
              <a:rPr lang="fr-FR" sz="1600" b="1" dirty="0"/>
              <a:t>Alternative 2</a:t>
            </a:r>
            <a:br>
              <a:rPr lang="fr-FR" sz="1600" b="1" dirty="0"/>
            </a:br>
            <a:r>
              <a:rPr lang="fr-FR" sz="1600" b="1" dirty="0"/>
              <a:t>Sans les travaux : 400.000 €</a:t>
            </a:r>
            <a:br>
              <a:rPr lang="fr-FR" sz="1600" b="1" dirty="0"/>
            </a:br>
            <a:r>
              <a:rPr lang="fr-FR" sz="1600" b="1" dirty="0"/>
              <a:t>Avec les travaux : 500.000 €</a:t>
            </a:r>
            <a:br>
              <a:rPr lang="fr-FR" sz="1600" b="1" dirty="0"/>
            </a:br>
            <a:br>
              <a:rPr lang="fr-FR" sz="1600" b="1" dirty="0"/>
            </a:br>
            <a:br>
              <a:rPr lang="fr-FR" sz="1600" b="1" dirty="0"/>
            </a:br>
            <a:r>
              <a:rPr lang="fr-FR" sz="1600" b="1" dirty="0"/>
              <a:t>Quel est le montant de la récompense ?</a:t>
            </a:r>
            <a:br>
              <a:rPr lang="fr-FR" sz="1600" b="1" dirty="0"/>
            </a:br>
            <a:r>
              <a:rPr lang="fr-FR" sz="1600" b="1" dirty="0"/>
              <a:t>Dans l’alternative 1</a:t>
            </a:r>
            <a:br>
              <a:rPr lang="fr-FR" sz="1600" b="1" dirty="0"/>
            </a:br>
            <a:r>
              <a:rPr lang="fr-FR" sz="1600" b="1" dirty="0"/>
              <a:t>Dans l’alternative 2</a:t>
            </a:r>
            <a:br>
              <a:rPr lang="fr-FR" sz="1600" b="1" dirty="0"/>
            </a:br>
            <a:endParaRPr lang="fr-FR" sz="1600" b="1" dirty="0"/>
          </a:p>
        </p:txBody>
      </p:sp>
    </p:spTree>
    <p:extLst>
      <p:ext uri="{BB962C8B-B14F-4D97-AF65-F5344CB8AC3E}">
        <p14:creationId xmlns:p14="http://schemas.microsoft.com/office/powerpoint/2010/main" val="928362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F584D22-CD28-4363-A679-ACA953A2A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B0E491B-5098-4794-9326-BC6DB4755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2992"/>
            <a:ext cx="12193149" cy="2344739"/>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2344739">
                <a:moveTo>
                  <a:pt x="1148" y="0"/>
                </a:moveTo>
                <a:lnTo>
                  <a:pt x="12193148" y="0"/>
                </a:lnTo>
                <a:cubicBezTo>
                  <a:pt x="12193148" y="193246"/>
                  <a:pt x="12193149" y="386493"/>
                  <a:pt x="12193149" y="579739"/>
                </a:cubicBezTo>
                <a:lnTo>
                  <a:pt x="12185986" y="584189"/>
                </a:lnTo>
                <a:cubicBezTo>
                  <a:pt x="12156393" y="577430"/>
                  <a:pt x="12176978" y="588328"/>
                  <a:pt x="12156363" y="597366"/>
                </a:cubicBezTo>
                <a:cubicBezTo>
                  <a:pt x="12172308" y="611308"/>
                  <a:pt x="12127905" y="602876"/>
                  <a:pt x="12139215" y="623179"/>
                </a:cubicBezTo>
                <a:cubicBezTo>
                  <a:pt x="12135103" y="624180"/>
                  <a:pt x="12130766" y="624512"/>
                  <a:pt x="12126327" y="624690"/>
                </a:cubicBezTo>
                <a:lnTo>
                  <a:pt x="12124007" y="624794"/>
                </a:lnTo>
                <a:lnTo>
                  <a:pt x="12116854" y="628608"/>
                </a:lnTo>
                <a:lnTo>
                  <a:pt x="12099497" y="628139"/>
                </a:lnTo>
                <a:cubicBezTo>
                  <a:pt x="12095162" y="629804"/>
                  <a:pt x="12090978" y="632365"/>
                  <a:pt x="12087073" y="636341"/>
                </a:cubicBezTo>
                <a:cubicBezTo>
                  <a:pt x="12078890" y="656743"/>
                  <a:pt x="12040481" y="653846"/>
                  <a:pt x="12031073" y="680009"/>
                </a:cubicBezTo>
                <a:cubicBezTo>
                  <a:pt x="12026399" y="688254"/>
                  <a:pt x="12004497" y="705355"/>
                  <a:pt x="11995833" y="703458"/>
                </a:cubicBezTo>
                <a:cubicBezTo>
                  <a:pt x="11990333" y="705967"/>
                  <a:pt x="11986699" y="712045"/>
                  <a:pt x="11979717" y="708161"/>
                </a:cubicBezTo>
                <a:cubicBezTo>
                  <a:pt x="11970382" y="704240"/>
                  <a:pt x="11963763" y="727262"/>
                  <a:pt x="11959046" y="717558"/>
                </a:cubicBezTo>
                <a:lnTo>
                  <a:pt x="11920454" y="730883"/>
                </a:lnTo>
                <a:cubicBezTo>
                  <a:pt x="11919152" y="737943"/>
                  <a:pt x="11912619" y="740145"/>
                  <a:pt x="11903656" y="742426"/>
                </a:cubicBezTo>
                <a:lnTo>
                  <a:pt x="11895048" y="744791"/>
                </a:lnTo>
                <a:lnTo>
                  <a:pt x="11891968" y="755729"/>
                </a:lnTo>
                <a:cubicBezTo>
                  <a:pt x="11881074" y="746401"/>
                  <a:pt x="11884523" y="777742"/>
                  <a:pt x="11870776" y="777816"/>
                </a:cubicBezTo>
                <a:lnTo>
                  <a:pt x="11813376" y="797659"/>
                </a:lnTo>
                <a:lnTo>
                  <a:pt x="11590693" y="963777"/>
                </a:lnTo>
                <a:cubicBezTo>
                  <a:pt x="11550201" y="990714"/>
                  <a:pt x="11542649" y="940770"/>
                  <a:pt x="11506817" y="1033623"/>
                </a:cubicBezTo>
                <a:cubicBezTo>
                  <a:pt x="11450023" y="1089460"/>
                  <a:pt x="11337127" y="1190174"/>
                  <a:pt x="11280332" y="1223571"/>
                </a:cubicBezTo>
                <a:cubicBezTo>
                  <a:pt x="11267547" y="1231171"/>
                  <a:pt x="11229147" y="1296589"/>
                  <a:pt x="11228309" y="1276236"/>
                </a:cubicBezTo>
                <a:cubicBezTo>
                  <a:pt x="11223950" y="1278203"/>
                  <a:pt x="11220761" y="1277680"/>
                  <a:pt x="11218087" y="1275961"/>
                </a:cubicBezTo>
                <a:lnTo>
                  <a:pt x="11217184" y="1275018"/>
                </a:lnTo>
                <a:lnTo>
                  <a:pt x="11188885" y="1292383"/>
                </a:lnTo>
                <a:lnTo>
                  <a:pt x="11184501" y="1292525"/>
                </a:lnTo>
                <a:lnTo>
                  <a:pt x="11166854" y="1306612"/>
                </a:lnTo>
                <a:lnTo>
                  <a:pt x="11157311" y="1312414"/>
                </a:lnTo>
                <a:lnTo>
                  <a:pt x="11155496" y="1317097"/>
                </a:lnTo>
                <a:cubicBezTo>
                  <a:pt x="11153045" y="1320465"/>
                  <a:pt x="11148902" y="1323112"/>
                  <a:pt x="11140961" y="1324115"/>
                </a:cubicBezTo>
                <a:lnTo>
                  <a:pt x="11138961" y="1323772"/>
                </a:lnTo>
                <a:lnTo>
                  <a:pt x="11128208" y="1333832"/>
                </a:lnTo>
                <a:cubicBezTo>
                  <a:pt x="11124962" y="1337814"/>
                  <a:pt x="11122359" y="1342287"/>
                  <a:pt x="11120691" y="1347424"/>
                </a:cubicBezTo>
                <a:cubicBezTo>
                  <a:pt x="11081770" y="1370685"/>
                  <a:pt x="10952581" y="1444106"/>
                  <a:pt x="10894683" y="1473399"/>
                </a:cubicBezTo>
                <a:cubicBezTo>
                  <a:pt x="10861781" y="1488434"/>
                  <a:pt x="10817803" y="1508886"/>
                  <a:pt x="10773300" y="1523191"/>
                </a:cubicBezTo>
                <a:cubicBezTo>
                  <a:pt x="10733414" y="1567419"/>
                  <a:pt x="10677791" y="1526735"/>
                  <a:pt x="10627668" y="1559229"/>
                </a:cubicBezTo>
                <a:cubicBezTo>
                  <a:pt x="10590276" y="1542103"/>
                  <a:pt x="10613693" y="1562282"/>
                  <a:pt x="10581895" y="1568689"/>
                </a:cubicBezTo>
                <a:cubicBezTo>
                  <a:pt x="10597733" y="1591656"/>
                  <a:pt x="10540912" y="1568241"/>
                  <a:pt x="10547790" y="1598423"/>
                </a:cubicBezTo>
                <a:cubicBezTo>
                  <a:pt x="10541784" y="1598632"/>
                  <a:pt x="10535750" y="1597886"/>
                  <a:pt x="10529643" y="1596907"/>
                </a:cubicBezTo>
                <a:lnTo>
                  <a:pt x="10526446" y="1596411"/>
                </a:lnTo>
                <a:lnTo>
                  <a:pt x="10515129" y="1599537"/>
                </a:lnTo>
                <a:lnTo>
                  <a:pt x="10491735" y="1594156"/>
                </a:lnTo>
                <a:cubicBezTo>
                  <a:pt x="10485147" y="1595190"/>
                  <a:pt x="10478389" y="1597459"/>
                  <a:pt x="10471418" y="1601693"/>
                </a:cubicBezTo>
                <a:cubicBezTo>
                  <a:pt x="10451763" y="1626665"/>
                  <a:pt x="10400774" y="1612276"/>
                  <a:pt x="10377042" y="1644598"/>
                </a:cubicBezTo>
                <a:cubicBezTo>
                  <a:pt x="10367240" y="1654315"/>
                  <a:pt x="10330319" y="1671126"/>
                  <a:pt x="10319338" y="1666221"/>
                </a:cubicBezTo>
                <a:cubicBezTo>
                  <a:pt x="10310813" y="1668060"/>
                  <a:pt x="10303331" y="1675173"/>
                  <a:pt x="10295467" y="1668079"/>
                </a:cubicBezTo>
                <a:cubicBezTo>
                  <a:pt x="10284420" y="1660290"/>
                  <a:pt x="10265794" y="1689186"/>
                  <a:pt x="10263443" y="1674948"/>
                </a:cubicBezTo>
                <a:lnTo>
                  <a:pt x="10205418" y="1682149"/>
                </a:lnTo>
                <a:cubicBezTo>
                  <a:pt x="10200696" y="1691209"/>
                  <a:pt x="10190895" y="1692356"/>
                  <a:pt x="10177759" y="1692943"/>
                </a:cubicBezTo>
                <a:lnTo>
                  <a:pt x="10165070" y="1693739"/>
                </a:lnTo>
                <a:lnTo>
                  <a:pt x="10156308" y="1707487"/>
                </a:lnTo>
                <a:cubicBezTo>
                  <a:pt x="10145406" y="1692057"/>
                  <a:pt x="10136981" y="1734810"/>
                  <a:pt x="10118267" y="1731142"/>
                </a:cubicBezTo>
                <a:lnTo>
                  <a:pt x="10083317" y="1743296"/>
                </a:lnTo>
                <a:cubicBezTo>
                  <a:pt x="10075718" y="1741227"/>
                  <a:pt x="10048011" y="1742555"/>
                  <a:pt x="10040388" y="1741632"/>
                </a:cubicBezTo>
                <a:cubicBezTo>
                  <a:pt x="9999609" y="1751733"/>
                  <a:pt x="9985545" y="1752223"/>
                  <a:pt x="9961167" y="1757147"/>
                </a:cubicBezTo>
                <a:cubicBezTo>
                  <a:pt x="9920131" y="1757289"/>
                  <a:pt x="9889892" y="1754090"/>
                  <a:pt x="9848940" y="1763915"/>
                </a:cubicBezTo>
                <a:lnTo>
                  <a:pt x="9729457" y="1784122"/>
                </a:lnTo>
                <a:cubicBezTo>
                  <a:pt x="9676207" y="1774536"/>
                  <a:pt x="9631235" y="1799759"/>
                  <a:pt x="9613704" y="1812371"/>
                </a:cubicBezTo>
                <a:cubicBezTo>
                  <a:pt x="9548152" y="1826647"/>
                  <a:pt x="9410970" y="1863993"/>
                  <a:pt x="9338590" y="1869293"/>
                </a:cubicBezTo>
                <a:lnTo>
                  <a:pt x="9232518" y="1893149"/>
                </a:lnTo>
                <a:lnTo>
                  <a:pt x="9156690" y="1903228"/>
                </a:lnTo>
                <a:lnTo>
                  <a:pt x="9054601" y="1910755"/>
                </a:lnTo>
                <a:lnTo>
                  <a:pt x="9006634" y="1914040"/>
                </a:lnTo>
                <a:lnTo>
                  <a:pt x="9006349" y="1913800"/>
                </a:lnTo>
                <a:cubicBezTo>
                  <a:pt x="9004294" y="1913580"/>
                  <a:pt x="9001475" y="1913908"/>
                  <a:pt x="8997380" y="1915011"/>
                </a:cubicBezTo>
                <a:lnTo>
                  <a:pt x="8991542" y="1917072"/>
                </a:lnTo>
                <a:lnTo>
                  <a:pt x="8975485" y="1920298"/>
                </a:lnTo>
                <a:lnTo>
                  <a:pt x="8969159" y="1919598"/>
                </a:lnTo>
                <a:lnTo>
                  <a:pt x="8964196" y="1917373"/>
                </a:lnTo>
                <a:cubicBezTo>
                  <a:pt x="8955841" y="1925324"/>
                  <a:pt x="8956668" y="1934272"/>
                  <a:pt x="8930136" y="1914185"/>
                </a:cubicBezTo>
                <a:cubicBezTo>
                  <a:pt x="8899182" y="1915205"/>
                  <a:pt x="8790451" y="1929860"/>
                  <a:pt x="8753592" y="1933417"/>
                </a:cubicBezTo>
                <a:cubicBezTo>
                  <a:pt x="8720970" y="1944137"/>
                  <a:pt x="8749345" y="1930476"/>
                  <a:pt x="8708995" y="1935518"/>
                </a:cubicBezTo>
                <a:cubicBezTo>
                  <a:pt x="8672757" y="1955053"/>
                  <a:pt x="8640293" y="1938613"/>
                  <a:pt x="8597219" y="1944090"/>
                </a:cubicBezTo>
                <a:lnTo>
                  <a:pt x="8526378" y="1929248"/>
                </a:lnTo>
                <a:lnTo>
                  <a:pt x="8512131" y="1935163"/>
                </a:lnTo>
                <a:lnTo>
                  <a:pt x="8507315" y="1938164"/>
                </a:lnTo>
                <a:cubicBezTo>
                  <a:pt x="8503797" y="1939941"/>
                  <a:pt x="8501196" y="1940752"/>
                  <a:pt x="8499116" y="1940902"/>
                </a:cubicBezTo>
                <a:lnTo>
                  <a:pt x="8498742" y="1940723"/>
                </a:lnTo>
                <a:lnTo>
                  <a:pt x="8491397" y="1943773"/>
                </a:lnTo>
                <a:lnTo>
                  <a:pt x="8368330" y="1957815"/>
                </a:lnTo>
                <a:cubicBezTo>
                  <a:pt x="8363173" y="1959840"/>
                  <a:pt x="8358881" y="1959492"/>
                  <a:pt x="8354947" y="1958009"/>
                </a:cubicBezTo>
                <a:lnTo>
                  <a:pt x="8321252" y="1974587"/>
                </a:lnTo>
                <a:lnTo>
                  <a:pt x="8315581" y="1974913"/>
                </a:lnTo>
                <a:lnTo>
                  <a:pt x="8296322" y="1988808"/>
                </a:lnTo>
                <a:lnTo>
                  <a:pt x="8285424" y="1994631"/>
                </a:lnTo>
                <a:lnTo>
                  <a:pt x="8284298" y="1999074"/>
                </a:lnTo>
                <a:cubicBezTo>
                  <a:pt x="8281994" y="2002319"/>
                  <a:pt x="8277300" y="2004967"/>
                  <a:pt x="8267224" y="2006249"/>
                </a:cubicBezTo>
                <a:lnTo>
                  <a:pt x="8264525" y="2006019"/>
                </a:lnTo>
                <a:lnTo>
                  <a:pt x="8253181" y="2015862"/>
                </a:lnTo>
                <a:cubicBezTo>
                  <a:pt x="8250007" y="2019712"/>
                  <a:pt x="8247795" y="2023994"/>
                  <a:pt x="8246982" y="2028854"/>
                </a:cubicBezTo>
                <a:cubicBezTo>
                  <a:pt x="8182975" y="2025947"/>
                  <a:pt x="8148279" y="2060069"/>
                  <a:pt x="8091420" y="2075015"/>
                </a:cubicBezTo>
                <a:cubicBezTo>
                  <a:pt x="8026616" y="2098157"/>
                  <a:pt x="7968218" y="2119393"/>
                  <a:pt x="7906555" y="2116988"/>
                </a:cubicBezTo>
                <a:cubicBezTo>
                  <a:pt x="7836267" y="2131900"/>
                  <a:pt x="7782114" y="2134131"/>
                  <a:pt x="7719893" y="2142703"/>
                </a:cubicBezTo>
                <a:lnTo>
                  <a:pt x="7615495" y="2139232"/>
                </a:lnTo>
                <a:lnTo>
                  <a:pt x="7528691" y="2145060"/>
                </a:lnTo>
                <a:lnTo>
                  <a:pt x="7520719" y="2147613"/>
                </a:lnTo>
                <a:cubicBezTo>
                  <a:pt x="7515141" y="2148952"/>
                  <a:pt x="7511320" y="2149302"/>
                  <a:pt x="7508559" y="2148948"/>
                </a:cubicBezTo>
                <a:lnTo>
                  <a:pt x="7508188" y="2148621"/>
                </a:lnTo>
                <a:lnTo>
                  <a:pt x="7496943" y="2150573"/>
                </a:lnTo>
                <a:lnTo>
                  <a:pt x="7219707" y="2156680"/>
                </a:lnTo>
                <a:lnTo>
                  <a:pt x="7202249" y="2161230"/>
                </a:lnTo>
                <a:lnTo>
                  <a:pt x="7198152" y="2166588"/>
                </a:lnTo>
                <a:cubicBezTo>
                  <a:pt x="7193259" y="2170111"/>
                  <a:pt x="7185654" y="2172250"/>
                  <a:pt x="7171956" y="2171236"/>
                </a:cubicBezTo>
                <a:lnTo>
                  <a:pt x="7098136" y="2183464"/>
                </a:lnTo>
                <a:cubicBezTo>
                  <a:pt x="7062296" y="2184442"/>
                  <a:pt x="7051336" y="2185419"/>
                  <a:pt x="7019644" y="2183090"/>
                </a:cubicBezTo>
                <a:cubicBezTo>
                  <a:pt x="6938675" y="2194028"/>
                  <a:pt x="6944793" y="2218194"/>
                  <a:pt x="6905294" y="2212596"/>
                </a:cubicBezTo>
                <a:cubicBezTo>
                  <a:pt x="6873070" y="2207388"/>
                  <a:pt x="6789137" y="2226462"/>
                  <a:pt x="6709370" y="2240551"/>
                </a:cubicBezTo>
                <a:cubicBezTo>
                  <a:pt x="6650254" y="2250006"/>
                  <a:pt x="6629253" y="2264107"/>
                  <a:pt x="6550602" y="2269327"/>
                </a:cubicBezTo>
                <a:cubicBezTo>
                  <a:pt x="6473302" y="2313417"/>
                  <a:pt x="6410843" y="2289694"/>
                  <a:pt x="6318708" y="2316127"/>
                </a:cubicBezTo>
                <a:cubicBezTo>
                  <a:pt x="6298698" y="2331649"/>
                  <a:pt x="6210439" y="2314456"/>
                  <a:pt x="6169822" y="2318214"/>
                </a:cubicBezTo>
                <a:cubicBezTo>
                  <a:pt x="6129203" y="2321972"/>
                  <a:pt x="6091688" y="2335520"/>
                  <a:pt x="6074996" y="2338676"/>
                </a:cubicBezTo>
                <a:lnTo>
                  <a:pt x="6069677" y="2337139"/>
                </a:lnTo>
                <a:lnTo>
                  <a:pt x="6049786" y="2337822"/>
                </a:lnTo>
                <a:lnTo>
                  <a:pt x="6042433" y="2329473"/>
                </a:lnTo>
                <a:lnTo>
                  <a:pt x="6011238" y="2324380"/>
                </a:lnTo>
                <a:cubicBezTo>
                  <a:pt x="5999830" y="2323793"/>
                  <a:pt x="5971276" y="2324706"/>
                  <a:pt x="5958523" y="2328024"/>
                </a:cubicBezTo>
                <a:lnTo>
                  <a:pt x="5760067" y="2343716"/>
                </a:lnTo>
                <a:lnTo>
                  <a:pt x="5628108" y="2344739"/>
                </a:lnTo>
                <a:lnTo>
                  <a:pt x="5472054" y="2330719"/>
                </a:lnTo>
                <a:cubicBezTo>
                  <a:pt x="5479284" y="2317691"/>
                  <a:pt x="5440157" y="2331757"/>
                  <a:pt x="5433909" y="2319466"/>
                </a:cubicBezTo>
                <a:cubicBezTo>
                  <a:pt x="5430517" y="2309434"/>
                  <a:pt x="5392976" y="2304750"/>
                  <a:pt x="5382817" y="2301764"/>
                </a:cubicBezTo>
                <a:lnTo>
                  <a:pt x="5262912" y="2281347"/>
                </a:lnTo>
                <a:cubicBezTo>
                  <a:pt x="5252746" y="2281163"/>
                  <a:pt x="5231699" y="2272853"/>
                  <a:pt x="5224109" y="2270223"/>
                </a:cubicBezTo>
                <a:lnTo>
                  <a:pt x="5175808" y="2267233"/>
                </a:lnTo>
                <a:lnTo>
                  <a:pt x="5157702" y="2260010"/>
                </a:lnTo>
                <a:lnTo>
                  <a:pt x="5143747" y="2256610"/>
                </a:lnTo>
                <a:lnTo>
                  <a:pt x="5140744" y="2254509"/>
                </a:lnTo>
                <a:cubicBezTo>
                  <a:pt x="5135026" y="2250469"/>
                  <a:pt x="5129229" y="2246658"/>
                  <a:pt x="5122807" y="2243656"/>
                </a:cubicBezTo>
                <a:cubicBezTo>
                  <a:pt x="5109467" y="2272275"/>
                  <a:pt x="5066004" y="2222839"/>
                  <a:pt x="5066938" y="2250227"/>
                </a:cubicBezTo>
                <a:cubicBezTo>
                  <a:pt x="5029345" y="2238711"/>
                  <a:pt x="5040096" y="2267800"/>
                  <a:pt x="5012662" y="2233846"/>
                </a:cubicBezTo>
                <a:cubicBezTo>
                  <a:pt x="4938174" y="2234229"/>
                  <a:pt x="4917504" y="2247236"/>
                  <a:pt x="4841589" y="2209829"/>
                </a:cubicBezTo>
                <a:cubicBezTo>
                  <a:pt x="4807890" y="2193187"/>
                  <a:pt x="4785258" y="2182041"/>
                  <a:pt x="4763595" y="2182061"/>
                </a:cubicBezTo>
                <a:cubicBezTo>
                  <a:pt x="4742475" y="2177561"/>
                  <a:pt x="4730631" y="2174738"/>
                  <a:pt x="4724334" y="2173047"/>
                </a:cubicBezTo>
                <a:lnTo>
                  <a:pt x="4722324" y="2172298"/>
                </a:lnTo>
                <a:lnTo>
                  <a:pt x="4723259" y="2172087"/>
                </a:lnTo>
                <a:cubicBezTo>
                  <a:pt x="4722296" y="2171445"/>
                  <a:pt x="4719415" y="2170839"/>
                  <a:pt x="4718350" y="2170817"/>
                </a:cubicBezTo>
                <a:lnTo>
                  <a:pt x="4722324" y="2172298"/>
                </a:lnTo>
                <a:lnTo>
                  <a:pt x="4716674" y="2173573"/>
                </a:lnTo>
                <a:cubicBezTo>
                  <a:pt x="4681300" y="2166617"/>
                  <a:pt x="4525895" y="2165809"/>
                  <a:pt x="4516962" y="2163671"/>
                </a:cubicBezTo>
                <a:cubicBezTo>
                  <a:pt x="4458971" y="2150559"/>
                  <a:pt x="4463810" y="2149818"/>
                  <a:pt x="4429691" y="2153020"/>
                </a:cubicBezTo>
                <a:cubicBezTo>
                  <a:pt x="4424455" y="2156391"/>
                  <a:pt x="4370126" y="2150097"/>
                  <a:pt x="4364023" y="2151674"/>
                </a:cubicBezTo>
                <a:lnTo>
                  <a:pt x="4318114" y="2158289"/>
                </a:lnTo>
                <a:lnTo>
                  <a:pt x="4316258" y="2156948"/>
                </a:lnTo>
                <a:cubicBezTo>
                  <a:pt x="4307275" y="2153577"/>
                  <a:pt x="4301145" y="2153578"/>
                  <a:pt x="4296292" y="2155069"/>
                </a:cubicBezTo>
                <a:lnTo>
                  <a:pt x="4291212" y="2157986"/>
                </a:lnTo>
                <a:lnTo>
                  <a:pt x="4277290" y="2157740"/>
                </a:lnTo>
                <a:lnTo>
                  <a:pt x="4249265" y="2160064"/>
                </a:lnTo>
                <a:lnTo>
                  <a:pt x="4203199" y="2157269"/>
                </a:lnTo>
                <a:cubicBezTo>
                  <a:pt x="4203096" y="2156849"/>
                  <a:pt x="4202995" y="2156430"/>
                  <a:pt x="4202893" y="2156010"/>
                </a:cubicBezTo>
                <a:cubicBezTo>
                  <a:pt x="4201267" y="2153173"/>
                  <a:pt x="4198292" y="2151054"/>
                  <a:pt x="4192396" y="2150376"/>
                </a:cubicBezTo>
                <a:cubicBezTo>
                  <a:pt x="4205365" y="2133087"/>
                  <a:pt x="4162425" y="2134982"/>
                  <a:pt x="4143893" y="2134511"/>
                </a:cubicBezTo>
                <a:cubicBezTo>
                  <a:pt x="4125868" y="2127445"/>
                  <a:pt x="4100250" y="2113865"/>
                  <a:pt x="4084245" y="2107978"/>
                </a:cubicBezTo>
                <a:lnTo>
                  <a:pt x="4075694" y="2107143"/>
                </a:lnTo>
                <a:cubicBezTo>
                  <a:pt x="4075655" y="2107042"/>
                  <a:pt x="4075614" y="2106943"/>
                  <a:pt x="4075575" y="2106844"/>
                </a:cubicBezTo>
                <a:cubicBezTo>
                  <a:pt x="4073829" y="2106060"/>
                  <a:pt x="4071057" y="2105559"/>
                  <a:pt x="4066658" y="2105400"/>
                </a:cubicBezTo>
                <a:lnTo>
                  <a:pt x="4060102" y="2105618"/>
                </a:lnTo>
                <a:lnTo>
                  <a:pt x="4043512" y="2103997"/>
                </a:lnTo>
                <a:lnTo>
                  <a:pt x="4038145" y="2101563"/>
                </a:lnTo>
                <a:lnTo>
                  <a:pt x="4036511" y="2097896"/>
                </a:lnTo>
                <a:lnTo>
                  <a:pt x="4034926" y="2098131"/>
                </a:lnTo>
                <a:cubicBezTo>
                  <a:pt x="4022576" y="2102995"/>
                  <a:pt x="4018025" y="2111371"/>
                  <a:pt x="4005686" y="2085563"/>
                </a:cubicBezTo>
                <a:lnTo>
                  <a:pt x="3937994" y="2068106"/>
                </a:lnTo>
                <a:cubicBezTo>
                  <a:pt x="3921658" y="2075830"/>
                  <a:pt x="3909686" y="2071141"/>
                  <a:pt x="3898423" y="2062451"/>
                </a:cubicBezTo>
                <a:cubicBezTo>
                  <a:pt x="3862243" y="2062947"/>
                  <a:pt x="3830779" y="2049077"/>
                  <a:pt x="3790908" y="2042213"/>
                </a:cubicBezTo>
                <a:cubicBezTo>
                  <a:pt x="3742158" y="2027507"/>
                  <a:pt x="3726280" y="2025530"/>
                  <a:pt x="3683661" y="2018290"/>
                </a:cubicBezTo>
                <a:lnTo>
                  <a:pt x="3611183" y="1986019"/>
                </a:lnTo>
                <a:lnTo>
                  <a:pt x="3605003" y="1987381"/>
                </a:lnTo>
                <a:cubicBezTo>
                  <a:pt x="3600731" y="1988000"/>
                  <a:pt x="3597877" y="1988000"/>
                  <a:pt x="3595884" y="1987545"/>
                </a:cubicBezTo>
                <a:lnTo>
                  <a:pt x="3595649" y="1987276"/>
                </a:lnTo>
                <a:lnTo>
                  <a:pt x="3587126" y="1987966"/>
                </a:lnTo>
                <a:cubicBezTo>
                  <a:pt x="3572774" y="1989757"/>
                  <a:pt x="3550540" y="1975558"/>
                  <a:pt x="3537283" y="1978267"/>
                </a:cubicBezTo>
                <a:cubicBezTo>
                  <a:pt x="3515092" y="1973971"/>
                  <a:pt x="3489773" y="1980236"/>
                  <a:pt x="3474371" y="1974606"/>
                </a:cubicBezTo>
                <a:lnTo>
                  <a:pt x="3401876" y="1962558"/>
                </a:lnTo>
                <a:lnTo>
                  <a:pt x="3365036" y="1979510"/>
                </a:lnTo>
                <a:cubicBezTo>
                  <a:pt x="3361007" y="1981808"/>
                  <a:pt x="3355145" y="1982886"/>
                  <a:pt x="3345174" y="1981192"/>
                </a:cubicBezTo>
                <a:lnTo>
                  <a:pt x="3342846" y="1980217"/>
                </a:lnTo>
                <a:cubicBezTo>
                  <a:pt x="3337528" y="1982688"/>
                  <a:pt x="3296694" y="1983818"/>
                  <a:pt x="3263504" y="1986094"/>
                </a:cubicBezTo>
                <a:cubicBezTo>
                  <a:pt x="3210873" y="1988435"/>
                  <a:pt x="3204538" y="1996407"/>
                  <a:pt x="3143704" y="1993869"/>
                </a:cubicBezTo>
                <a:cubicBezTo>
                  <a:pt x="3083839" y="1995098"/>
                  <a:pt x="3073438" y="2001104"/>
                  <a:pt x="3031439" y="1996512"/>
                </a:cubicBezTo>
                <a:lnTo>
                  <a:pt x="2782717" y="2018333"/>
                </a:lnTo>
                <a:cubicBezTo>
                  <a:pt x="2720447" y="2045988"/>
                  <a:pt x="2718750" y="2015419"/>
                  <a:pt x="2647675" y="2028869"/>
                </a:cubicBezTo>
                <a:cubicBezTo>
                  <a:pt x="2583664" y="1968934"/>
                  <a:pt x="2609849" y="2007202"/>
                  <a:pt x="2569176" y="2002628"/>
                </a:cubicBezTo>
                <a:lnTo>
                  <a:pt x="2444403" y="2016529"/>
                </a:lnTo>
                <a:cubicBezTo>
                  <a:pt x="2412730" y="2033089"/>
                  <a:pt x="2355175" y="2003000"/>
                  <a:pt x="2316260" y="2024996"/>
                </a:cubicBezTo>
                <a:cubicBezTo>
                  <a:pt x="2277148" y="2025534"/>
                  <a:pt x="2234330" y="2021339"/>
                  <a:pt x="2209726" y="2019763"/>
                </a:cubicBezTo>
                <a:cubicBezTo>
                  <a:pt x="2172984" y="2016106"/>
                  <a:pt x="2131016" y="2007174"/>
                  <a:pt x="2095813" y="2003052"/>
                </a:cubicBezTo>
                <a:cubicBezTo>
                  <a:pt x="2078687" y="2016661"/>
                  <a:pt x="2046700" y="1994357"/>
                  <a:pt x="1998504" y="1995032"/>
                </a:cubicBezTo>
                <a:cubicBezTo>
                  <a:pt x="1979851" y="2010679"/>
                  <a:pt x="1965997" y="1995296"/>
                  <a:pt x="1929320" y="2016977"/>
                </a:cubicBezTo>
                <a:cubicBezTo>
                  <a:pt x="1927506" y="2015185"/>
                  <a:pt x="1925308" y="2013558"/>
                  <a:pt x="1922798" y="2012146"/>
                </a:cubicBezTo>
                <a:cubicBezTo>
                  <a:pt x="1908224" y="2003952"/>
                  <a:pt x="1886476" y="2004665"/>
                  <a:pt x="1874228" y="2013741"/>
                </a:cubicBezTo>
                <a:cubicBezTo>
                  <a:pt x="1844711" y="2028500"/>
                  <a:pt x="1815838" y="2036277"/>
                  <a:pt x="1787803" y="2041363"/>
                </a:cubicBezTo>
                <a:lnTo>
                  <a:pt x="1739352" y="2036312"/>
                </a:lnTo>
                <a:cubicBezTo>
                  <a:pt x="1720756" y="2032746"/>
                  <a:pt x="1697809" y="2023837"/>
                  <a:pt x="1676219" y="2019963"/>
                </a:cubicBezTo>
                <a:cubicBezTo>
                  <a:pt x="1653856" y="2018758"/>
                  <a:pt x="1629782" y="2025363"/>
                  <a:pt x="1609817" y="2013066"/>
                </a:cubicBezTo>
                <a:cubicBezTo>
                  <a:pt x="1570834" y="2001390"/>
                  <a:pt x="1525521" y="2021545"/>
                  <a:pt x="1497258" y="1987476"/>
                </a:cubicBezTo>
                <a:cubicBezTo>
                  <a:pt x="1419429" y="1972767"/>
                  <a:pt x="1265224" y="1952754"/>
                  <a:pt x="1151127" y="1938041"/>
                </a:cubicBezTo>
                <a:cubicBezTo>
                  <a:pt x="1044820" y="1928230"/>
                  <a:pt x="911490" y="1929978"/>
                  <a:pt x="859417" y="1928608"/>
                </a:cubicBezTo>
                <a:lnTo>
                  <a:pt x="838688" y="1929821"/>
                </a:lnTo>
                <a:cubicBezTo>
                  <a:pt x="829380" y="1926412"/>
                  <a:pt x="823010" y="1926387"/>
                  <a:pt x="817957" y="1927857"/>
                </a:cubicBezTo>
                <a:lnTo>
                  <a:pt x="812654" y="1930751"/>
                </a:lnTo>
                <a:lnTo>
                  <a:pt x="721195" y="1929661"/>
                </a:lnTo>
                <a:cubicBezTo>
                  <a:pt x="721095" y="1929241"/>
                  <a:pt x="720991" y="1928820"/>
                  <a:pt x="720890" y="1928399"/>
                </a:cubicBezTo>
                <a:cubicBezTo>
                  <a:pt x="719222" y="1925556"/>
                  <a:pt x="716144" y="1923424"/>
                  <a:pt x="710023" y="1922722"/>
                </a:cubicBezTo>
                <a:cubicBezTo>
                  <a:pt x="689532" y="1914633"/>
                  <a:pt x="619665" y="1887450"/>
                  <a:pt x="597940" y="1879864"/>
                </a:cubicBezTo>
                <a:cubicBezTo>
                  <a:pt x="587430" y="1879265"/>
                  <a:pt x="583862" y="1877622"/>
                  <a:pt x="579683" y="1877212"/>
                </a:cubicBezTo>
                <a:lnTo>
                  <a:pt x="572865" y="1877401"/>
                </a:lnTo>
                <a:cubicBezTo>
                  <a:pt x="550627" y="1871095"/>
                  <a:pt x="474197" y="1846680"/>
                  <a:pt x="446247" y="1839371"/>
                </a:cubicBezTo>
                <a:cubicBezTo>
                  <a:pt x="429213" y="1847023"/>
                  <a:pt x="416808" y="1842285"/>
                  <a:pt x="405163" y="1833548"/>
                </a:cubicBezTo>
                <a:cubicBezTo>
                  <a:pt x="367566" y="1833890"/>
                  <a:pt x="334968" y="1819885"/>
                  <a:pt x="293583" y="1812852"/>
                </a:cubicBezTo>
                <a:lnTo>
                  <a:pt x="119529" y="1761047"/>
                </a:lnTo>
                <a:cubicBezTo>
                  <a:pt x="73377" y="1751937"/>
                  <a:pt x="36403" y="1759579"/>
                  <a:pt x="16674" y="1758191"/>
                </a:cubicBezTo>
                <a:lnTo>
                  <a:pt x="1150" y="1752722"/>
                </a:lnTo>
                <a:cubicBezTo>
                  <a:pt x="-1438" y="1496726"/>
                  <a:pt x="1148" y="514333"/>
                  <a:pt x="1148" y="222213"/>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7CB3C597-2BB1-C02D-5912-AE57B8506176}"/>
              </a:ext>
            </a:extLst>
          </p:cNvPr>
          <p:cNvSpPr>
            <a:spLocks noGrp="1"/>
          </p:cNvSpPr>
          <p:nvPr>
            <p:ph type="title"/>
          </p:nvPr>
        </p:nvSpPr>
        <p:spPr>
          <a:xfrm>
            <a:off x="1050879" y="609601"/>
            <a:ext cx="9810604" cy="1216024"/>
          </a:xfrm>
        </p:spPr>
        <p:txBody>
          <a:bodyPr>
            <a:normAutofit/>
          </a:bodyPr>
          <a:lstStyle/>
          <a:p>
            <a:pPr>
              <a:lnSpc>
                <a:spcPct val="100000"/>
              </a:lnSpc>
            </a:pPr>
            <a:r>
              <a:rPr lang="fr-FR" sz="2400"/>
              <a:t>LES RECOMPENSES EN MATIERE DE LIQUIDATION DE REGIME MATRIMONIAL OU DE SUCCESSION</a:t>
            </a:r>
          </a:p>
        </p:txBody>
      </p:sp>
      <p:graphicFrame>
        <p:nvGraphicFramePr>
          <p:cNvPr id="5" name="Espace réservé du contenu 2">
            <a:extLst>
              <a:ext uri="{FF2B5EF4-FFF2-40B4-BE49-F238E27FC236}">
                <a16:creationId xmlns:a16="http://schemas.microsoft.com/office/drawing/2014/main" id="{4160014E-9CC3-9A7C-BC60-FCB5384E426B}"/>
              </a:ext>
            </a:extLst>
          </p:cNvPr>
          <p:cNvGraphicFramePr>
            <a:graphicFrameLocks noGrp="1"/>
          </p:cNvGraphicFramePr>
          <p:nvPr>
            <p:ph idx="1"/>
            <p:extLst>
              <p:ext uri="{D42A27DB-BD31-4B8C-83A1-F6EECF244321}">
                <p14:modId xmlns:p14="http://schemas.microsoft.com/office/powerpoint/2010/main" val="2577189588"/>
              </p:ext>
            </p:extLst>
          </p:nvPr>
        </p:nvGraphicFramePr>
        <p:xfrm>
          <a:off x="1050925" y="2586251"/>
          <a:ext cx="10064998" cy="3662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16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1440557" y="1053737"/>
            <a:ext cx="10228927" cy="4615543"/>
          </a:xfrm>
        </p:spPr>
        <p:txBody>
          <a:bodyPr>
            <a:normAutofit/>
          </a:bodyPr>
          <a:lstStyle/>
          <a:p>
            <a:pPr>
              <a:lnSpc>
                <a:spcPct val="100000"/>
              </a:lnSpc>
            </a:pPr>
            <a:r>
              <a:rPr lang="fr-FR" sz="1600" b="1" dirty="0"/>
              <a:t>Ainsi, par exemple, un bien qui appartient en propre à un époux peut avoir été financé au moyen de deniers communs. </a:t>
            </a:r>
            <a:br>
              <a:rPr lang="fr-FR" sz="1600" b="1" dirty="0"/>
            </a:br>
            <a:br>
              <a:rPr lang="fr-FR" sz="1600" b="1" dirty="0"/>
            </a:br>
            <a:br>
              <a:rPr lang="fr-FR" sz="1600" b="1" dirty="0"/>
            </a:br>
            <a:br>
              <a:rPr lang="fr-FR" sz="1600" b="1" dirty="0"/>
            </a:br>
            <a:r>
              <a:rPr lang="fr-FR" sz="1600" b="1" dirty="0"/>
              <a:t>Ou encore une dette personnelle à un époux peut encore avoir été prise en charge par la communauté.</a:t>
            </a:r>
            <a:br>
              <a:rPr lang="fr-FR" sz="1600" b="1" dirty="0"/>
            </a:br>
            <a:br>
              <a:rPr lang="fr-FR" sz="1600" b="1" dirty="0"/>
            </a:br>
            <a:br>
              <a:rPr lang="fr-FR" sz="1600" b="1" dirty="0"/>
            </a:br>
            <a:br>
              <a:rPr lang="fr-FR" sz="1600" b="1" dirty="0"/>
            </a:br>
            <a:r>
              <a:rPr lang="fr-FR" sz="1600" b="1" dirty="0"/>
              <a:t>Quel que soit le sens du mouvement de valeur, un patrimoine s’est enrichi au détriment d’un autre qui s’est appauvri.</a:t>
            </a:r>
            <a:br>
              <a:rPr lang="fr-FR" sz="1600" b="1" dirty="0"/>
            </a:br>
            <a:r>
              <a:rPr lang="fr-FR" sz="1600" b="1" dirty="0"/>
              <a:t>.</a:t>
            </a:r>
          </a:p>
        </p:txBody>
      </p:sp>
    </p:spTree>
    <p:extLst>
      <p:ext uri="{BB962C8B-B14F-4D97-AF65-F5344CB8AC3E}">
        <p14:creationId xmlns:p14="http://schemas.microsoft.com/office/powerpoint/2010/main" val="3684256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34952" y="2987506"/>
            <a:ext cx="10228927" cy="3001465"/>
          </a:xfrm>
        </p:spPr>
        <p:txBody>
          <a:bodyPr>
            <a:normAutofit fontScale="90000"/>
          </a:bodyPr>
          <a:lstStyle/>
          <a:p>
            <a:pPr algn="l">
              <a:lnSpc>
                <a:spcPct val="100000"/>
              </a:lnSpc>
            </a:pPr>
            <a:r>
              <a:rPr lang="fr-FR" sz="2000" b="1" dirty="0"/>
              <a:t>Le régime des récompenses est abordé, pour l’essentiel, aux articles 1468 à 1474 du Code civil.</a:t>
            </a:r>
            <a:br>
              <a:rPr lang="fr-FR" sz="2000" b="1" dirty="0"/>
            </a:br>
            <a:br>
              <a:rPr lang="fr-FR" sz="2000" b="1" dirty="0"/>
            </a:br>
            <a:br>
              <a:rPr lang="fr-FR" sz="2000" b="1" dirty="0"/>
            </a:br>
            <a:r>
              <a:rPr lang="fr-FR" sz="2000" b="1" dirty="0"/>
              <a:t>À ces dispositions il y a lieu d’adjoindre les articles 1433 et 1437 qui fondent le principe même du droit à récompense.</a:t>
            </a:r>
            <a:br>
              <a:rPr lang="fr-FR" sz="2000" b="1" dirty="0"/>
            </a:br>
            <a:br>
              <a:rPr lang="fr-FR" sz="1600" b="1" dirty="0"/>
            </a:br>
            <a:br>
              <a:rPr lang="fr-FR" sz="1600" b="1" dirty="0"/>
            </a:br>
            <a:br>
              <a:rPr lang="fr-FR" sz="1600" b="1" dirty="0"/>
            </a:br>
            <a:br>
              <a:rPr lang="fr-FR" sz="1600" b="1" dirty="0"/>
            </a:br>
            <a:br>
              <a:rPr lang="fr-FR" sz="2000" b="1" dirty="0"/>
            </a:br>
            <a:r>
              <a:rPr lang="fr-FR" sz="2000" b="1" dirty="0"/>
              <a:t>ce thème SERA DEVELOPPE en deux axes :</a:t>
            </a:r>
            <a:br>
              <a:rPr lang="fr-FR" sz="2000" b="1" dirty="0"/>
            </a:br>
            <a:br>
              <a:rPr lang="fr-FR" sz="2000" b="1" dirty="0"/>
            </a:br>
            <a:br>
              <a:rPr lang="fr-FR" sz="2000" b="1" dirty="0"/>
            </a:br>
            <a:br>
              <a:rPr lang="fr-FR" sz="2000" b="1" dirty="0"/>
            </a:br>
            <a:r>
              <a:rPr lang="fr-FR" sz="2000" b="1" dirty="0"/>
              <a:t>-	Quels types de récompenses existent ?</a:t>
            </a:r>
            <a:br>
              <a:rPr lang="fr-FR" sz="2000" b="1" dirty="0"/>
            </a:br>
            <a:br>
              <a:rPr lang="fr-FR" sz="2000" b="1" dirty="0"/>
            </a:br>
            <a:r>
              <a:rPr lang="fr-FR" sz="2000" b="1" dirty="0"/>
              <a:t>-	Comment évaluer une récompense ?</a:t>
            </a:r>
            <a:br>
              <a:rPr lang="fr-FR" sz="2000" b="1" dirty="0"/>
            </a:br>
            <a:br>
              <a:rPr lang="fr-FR" sz="2000" b="1" dirty="0"/>
            </a:br>
            <a:br>
              <a:rPr lang="fr-FR" sz="1600" b="1" dirty="0"/>
            </a:br>
            <a:endParaRPr lang="fr-FR" sz="1600" b="1" dirty="0"/>
          </a:p>
        </p:txBody>
      </p:sp>
    </p:spTree>
    <p:extLst>
      <p:ext uri="{BB962C8B-B14F-4D97-AF65-F5344CB8AC3E}">
        <p14:creationId xmlns:p14="http://schemas.microsoft.com/office/powerpoint/2010/main" val="2970928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34952" y="2987506"/>
            <a:ext cx="10228927" cy="3001465"/>
          </a:xfrm>
        </p:spPr>
        <p:txBody>
          <a:bodyPr>
            <a:normAutofit/>
          </a:bodyPr>
          <a:lstStyle/>
          <a:p>
            <a:pPr algn="l">
              <a:lnSpc>
                <a:spcPct val="100000"/>
              </a:lnSpc>
            </a:pPr>
            <a:br>
              <a:rPr lang="fr-FR" sz="1600" b="1" dirty="0"/>
            </a:br>
            <a:br>
              <a:rPr lang="fr-FR" sz="1600" b="1" dirty="0"/>
            </a:br>
            <a:br>
              <a:rPr lang="fr-FR" sz="1600" b="1" dirty="0"/>
            </a:br>
            <a:br>
              <a:rPr lang="fr-FR" sz="1600" b="1" dirty="0"/>
            </a:br>
            <a:endParaRPr lang="fr-FR" sz="1600" b="1" dirty="0"/>
          </a:p>
        </p:txBody>
      </p:sp>
      <p:sp>
        <p:nvSpPr>
          <p:cNvPr id="4" name="ZoneTexte 3">
            <a:extLst>
              <a:ext uri="{FF2B5EF4-FFF2-40B4-BE49-F238E27FC236}">
                <a16:creationId xmlns:a16="http://schemas.microsoft.com/office/drawing/2014/main" id="{CC5D9C19-E9CA-B8E9-0F68-391154B30514}"/>
              </a:ext>
            </a:extLst>
          </p:cNvPr>
          <p:cNvSpPr txBox="1"/>
          <p:nvPr/>
        </p:nvSpPr>
        <p:spPr>
          <a:xfrm>
            <a:off x="1128121" y="-1"/>
            <a:ext cx="10631862" cy="7540526"/>
          </a:xfrm>
          <a:prstGeom prst="rect">
            <a:avLst/>
          </a:prstGeom>
          <a:noFill/>
        </p:spPr>
        <p:txBody>
          <a:bodyPr wrap="square">
            <a:spAutoFit/>
          </a:bodyPr>
          <a:lstStyle/>
          <a:p>
            <a:r>
              <a:rPr lang="fr-FR" sz="3200" dirty="0"/>
              <a:t>Les récompenses dues par la communauté : </a:t>
            </a:r>
            <a:r>
              <a:rPr lang="fr-FR" sz="3200" b="1" dirty="0"/>
              <a:t>Principe général</a:t>
            </a:r>
          </a:p>
          <a:p>
            <a:endParaRPr lang="fr-FR" sz="2400" dirty="0"/>
          </a:p>
          <a:p>
            <a:r>
              <a:rPr lang="fr-FR" sz="2800" b="1" dirty="0"/>
              <a:t>Mettre à la charge de la communauté une dette de récompense toutes les fois qu’elle s’est enrichie au détriment du patrimoine propre d’un époux.</a:t>
            </a:r>
          </a:p>
          <a:p>
            <a:endParaRPr lang="fr-FR" sz="2400" dirty="0"/>
          </a:p>
          <a:p>
            <a:r>
              <a:rPr lang="fr-FR" sz="2400" dirty="0"/>
              <a:t>L’article 1433, al. 1er du Code civil prévoit que </a:t>
            </a:r>
            <a:r>
              <a:rPr lang="fr-FR" sz="2400" b="1" i="1" dirty="0"/>
              <a:t>« la communauté doit récompense à l’époux propriétaire toutes les fois qu’elle a tiré profit de biens propres. »</a:t>
            </a:r>
          </a:p>
          <a:p>
            <a:endParaRPr lang="fr-FR" sz="2400" dirty="0"/>
          </a:p>
          <a:p>
            <a:r>
              <a:rPr lang="fr-FR" sz="2400" dirty="0"/>
              <a:t>L’article 1436 du Code civil </a:t>
            </a:r>
            <a:r>
              <a:rPr lang="fr-FR" sz="2400" b="1" i="1" dirty="0"/>
              <a:t>:« quand le prix et les frais de l’acquisition excèdent la somme dont il a été fait emploi ou remploi, c’est-à-dire pour que le bien soit propre à l’un des époux, la communauté a droit à récompense pour l’excédent. Si, toutefois, la contribution de la communauté est supérieure à celle de l’époux acquéreur, le bien acquis tombe en communauté, sauf la récompense due à l’époux. »</a:t>
            </a:r>
          </a:p>
          <a:p>
            <a:endParaRPr lang="fr-FR" b="1" i="1" dirty="0"/>
          </a:p>
          <a:p>
            <a:r>
              <a:rPr lang="fr-FR" sz="2400" dirty="0"/>
              <a:t>Article 1437 cc </a:t>
            </a:r>
            <a:r>
              <a:rPr lang="fr-FR" dirty="0"/>
              <a:t>: </a:t>
            </a:r>
            <a:r>
              <a:rPr lang="fr-FR" sz="2400" b="1" i="1" dirty="0"/>
              <a:t>« toutes les fois que l’un des deux époux a tiré un profit personnel des biens de la communauté, il en doit la récompense. » </a:t>
            </a:r>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87459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841932" y="970241"/>
            <a:ext cx="10228927" cy="4132251"/>
          </a:xfrm>
        </p:spPr>
        <p:txBody>
          <a:bodyPr>
            <a:normAutofit/>
          </a:bodyPr>
          <a:lstStyle/>
          <a:p>
            <a:pPr algn="l">
              <a:lnSpc>
                <a:spcPct val="100000"/>
              </a:lnSpc>
            </a:pPr>
            <a:br>
              <a:rPr lang="fr-FR" sz="1600" b="1" dirty="0"/>
            </a:br>
            <a:br>
              <a:rPr lang="fr-FR" b="1" dirty="0"/>
            </a:br>
            <a:r>
              <a:rPr lang="fr-FR" b="1" dirty="0"/>
              <a:t>Qu’est-ce qu’un bien commun ?</a:t>
            </a:r>
            <a:br>
              <a:rPr lang="fr-FR" b="1" dirty="0"/>
            </a:br>
            <a:br>
              <a:rPr lang="fr-FR" sz="2700" b="1" dirty="0"/>
            </a:br>
            <a:br>
              <a:rPr lang="fr-FR" sz="2700" b="1" dirty="0"/>
            </a:br>
            <a:br>
              <a:rPr lang="fr-FR" sz="1800" b="1" dirty="0"/>
            </a:br>
            <a:r>
              <a:rPr lang="fr-FR" sz="1800" b="1" dirty="0"/>
              <a:t>Par biens communs, il faut entendre, en substance, tous les biens acquis à titre onéreux par les époux au cours du mariage.</a:t>
            </a:r>
            <a:br>
              <a:rPr lang="fr-FR" sz="1800" b="1" dirty="0"/>
            </a:br>
            <a:br>
              <a:rPr lang="fr-FR" sz="1800" b="1" dirty="0"/>
            </a:br>
            <a:endParaRPr lang="fr-FR" sz="1800" b="1" dirty="0"/>
          </a:p>
        </p:txBody>
      </p:sp>
    </p:spTree>
    <p:extLst>
      <p:ext uri="{BB962C8B-B14F-4D97-AF65-F5344CB8AC3E}">
        <p14:creationId xmlns:p14="http://schemas.microsoft.com/office/powerpoint/2010/main" val="4022605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625547" y="1109842"/>
            <a:ext cx="10228927" cy="5172293"/>
          </a:xfrm>
        </p:spPr>
        <p:txBody>
          <a:bodyPr>
            <a:normAutofit/>
          </a:bodyPr>
          <a:lstStyle/>
          <a:p>
            <a:pPr algn="l">
              <a:lnSpc>
                <a:spcPct val="100000"/>
              </a:lnSpc>
            </a:pPr>
            <a:r>
              <a:rPr lang="fr-FR" b="1" dirty="0"/>
              <a:t>Les dépenses d’acquisition</a:t>
            </a:r>
            <a:br>
              <a:rPr lang="fr-FR" b="1" dirty="0"/>
            </a:br>
            <a:br>
              <a:rPr lang="fr-FR" b="1" dirty="0"/>
            </a:br>
            <a:r>
              <a:rPr lang="fr-FR" sz="1600" b="1" dirty="0"/>
              <a:t>Sont ici visées toutes les dépenses réalisées par un époux qui ont permis à un époux d’acquérir un bien propre.</a:t>
            </a:r>
            <a:br>
              <a:rPr lang="fr-FR" sz="1600" b="1" dirty="0"/>
            </a:br>
            <a:br>
              <a:rPr lang="fr-FR" sz="1600" b="1" dirty="0"/>
            </a:br>
            <a:br>
              <a:rPr lang="fr-FR" sz="1600" b="1" dirty="0"/>
            </a:br>
            <a:r>
              <a:rPr lang="fr-FR" sz="1600" b="1" dirty="0"/>
              <a:t>Plusieurs situations sont susceptibles de se présenter :	</a:t>
            </a:r>
            <a:br>
              <a:rPr lang="fr-FR" sz="1600" b="1" dirty="0"/>
            </a:br>
            <a:br>
              <a:rPr lang="fr-FR" sz="1600" b="1" dirty="0"/>
            </a:br>
            <a:br>
              <a:rPr lang="fr-FR" sz="1600" b="1" dirty="0"/>
            </a:br>
            <a:r>
              <a:rPr lang="fr-FR" sz="1600" b="1" dirty="0"/>
              <a:t>L’acquisition d’un bien propre dans le cadre d’un emploi ou d’un remploi</a:t>
            </a:r>
            <a:br>
              <a:rPr lang="fr-FR" sz="1600" b="1" dirty="0"/>
            </a:br>
            <a:br>
              <a:rPr lang="fr-FR" sz="1600" b="1" dirty="0"/>
            </a:br>
            <a:br>
              <a:rPr lang="fr-FR" sz="1600" b="1" dirty="0"/>
            </a:br>
            <a:r>
              <a:rPr lang="fr-FR" sz="1600" b="1" dirty="0"/>
              <a:t>•	L’acquisition d’un bien en échange d’un propre</a:t>
            </a:r>
            <a:br>
              <a:rPr lang="fr-FR" sz="1600" b="1" dirty="0"/>
            </a:br>
            <a:r>
              <a:rPr lang="fr-FR" sz="1600" b="1" dirty="0"/>
              <a:t>•	L’acquisition de parts indivises</a:t>
            </a:r>
            <a:br>
              <a:rPr lang="fr-FR" sz="1600" b="1" dirty="0"/>
            </a:br>
            <a:br>
              <a:rPr lang="fr-FR" sz="1600" b="1" dirty="0"/>
            </a:br>
            <a:endParaRPr lang="fr-FR" sz="1600" b="1" dirty="0"/>
          </a:p>
        </p:txBody>
      </p:sp>
    </p:spTree>
    <p:extLst>
      <p:ext uri="{BB962C8B-B14F-4D97-AF65-F5344CB8AC3E}">
        <p14:creationId xmlns:p14="http://schemas.microsoft.com/office/powerpoint/2010/main" val="280044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569705" y="1052259"/>
            <a:ext cx="10228927" cy="4753481"/>
          </a:xfrm>
        </p:spPr>
        <p:txBody>
          <a:bodyPr>
            <a:normAutofit fontScale="90000"/>
          </a:bodyPr>
          <a:lstStyle/>
          <a:p>
            <a:pPr algn="l">
              <a:lnSpc>
                <a:spcPct val="100000"/>
              </a:lnSpc>
            </a:pPr>
            <a:r>
              <a:rPr lang="fr-FR" sz="3100" b="1" dirty="0"/>
              <a:t>Les dépenses de conservation et d’amélioration</a:t>
            </a:r>
            <a:br>
              <a:rPr lang="fr-FR" sz="3100" b="1" dirty="0"/>
            </a:br>
            <a:br>
              <a:rPr lang="fr-FR" sz="3100" b="1" dirty="0"/>
            </a:br>
            <a:br>
              <a:rPr lang="fr-FR" sz="1800" b="1" dirty="0"/>
            </a:br>
            <a:r>
              <a:rPr lang="fr-FR" sz="1800" b="1" dirty="0"/>
              <a:t>Lorsque la communauté a financé la conservation et l’amélioration d’un bien propre, elle a droit à récompense.</a:t>
            </a:r>
            <a:br>
              <a:rPr lang="fr-FR" sz="1800" b="1" dirty="0"/>
            </a:br>
            <a:br>
              <a:rPr lang="fr-FR" sz="1800" b="1" dirty="0"/>
            </a:br>
            <a:r>
              <a:rPr lang="fr-FR" sz="1800" b="1" dirty="0"/>
              <a:t> </a:t>
            </a:r>
            <a:br>
              <a:rPr lang="fr-FR" sz="1800" b="1" dirty="0"/>
            </a:br>
            <a:r>
              <a:rPr lang="fr-FR" sz="1800" b="1" dirty="0"/>
              <a:t>Ces dépenses sont toutes celles exposées pour la réalisation de travaux qui présentent une certaine importance et qui ne sont pas périodiques.</a:t>
            </a:r>
            <a:br>
              <a:rPr lang="fr-FR" sz="1800" b="1" dirty="0"/>
            </a:br>
            <a:br>
              <a:rPr lang="fr-FR" sz="1800" b="1" dirty="0"/>
            </a:br>
            <a:br>
              <a:rPr lang="fr-FR" sz="1800" b="1" dirty="0"/>
            </a:br>
            <a:endParaRPr lang="fr-FR" sz="1800" b="1" dirty="0"/>
          </a:p>
        </p:txBody>
      </p:sp>
    </p:spTree>
    <p:extLst>
      <p:ext uri="{BB962C8B-B14F-4D97-AF65-F5344CB8AC3E}">
        <p14:creationId xmlns:p14="http://schemas.microsoft.com/office/powerpoint/2010/main" val="1169682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8586D2-469F-400A-AEA2-B4413CA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9"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883E25-6335-4DAF-A7CE-E4C57BBDA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8158" cy="4831308"/>
          </a:xfrm>
          <a:custGeom>
            <a:avLst/>
            <a:gdLst>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2000 w 12217206"/>
              <a:gd name="connsiteY5" fmla="*/ 3315068 h 4977304"/>
              <a:gd name="connsiteX6" fmla="*/ 12198158 w 12217206"/>
              <a:gd name="connsiteY6" fmla="*/ 3664565 h 4977304"/>
              <a:gd name="connsiteX7" fmla="*/ 12132764 w 12217206"/>
              <a:gd name="connsiteY7" fmla="*/ 3748492 h 4977304"/>
              <a:gd name="connsiteX8" fmla="*/ 12053056 w 12217206"/>
              <a:gd name="connsiteY8" fmla="*/ 3749753 h 4977304"/>
              <a:gd name="connsiteX9" fmla="*/ 11938513 w 12217206"/>
              <a:gd name="connsiteY9" fmla="*/ 3754367 h 4977304"/>
              <a:gd name="connsiteX10" fmla="*/ 11853342 w 12217206"/>
              <a:gd name="connsiteY10" fmla="*/ 3782688 h 4977304"/>
              <a:gd name="connsiteX11" fmla="*/ 11704569 w 12217206"/>
              <a:gd name="connsiteY11" fmla="*/ 3839336 h 4977304"/>
              <a:gd name="connsiteX12" fmla="*/ 11577641 w 12217206"/>
              <a:gd name="connsiteY12" fmla="*/ 3885996 h 4977304"/>
              <a:gd name="connsiteX13" fmla="*/ 11508791 w 12217206"/>
              <a:gd name="connsiteY13" fmla="*/ 3969283 h 4977304"/>
              <a:gd name="connsiteX14" fmla="*/ 11388373 w 12217206"/>
              <a:gd name="connsiteY14" fmla="*/ 4027440 h 4977304"/>
              <a:gd name="connsiteX15" fmla="*/ 11276406 w 12217206"/>
              <a:gd name="connsiteY15" fmla="*/ 4056099 h 4977304"/>
              <a:gd name="connsiteX16" fmla="*/ 11190251 w 12217206"/>
              <a:gd name="connsiteY16" fmla="*/ 4073272 h 4977304"/>
              <a:gd name="connsiteX17" fmla="*/ 11139995 w 12217206"/>
              <a:gd name="connsiteY17" fmla="*/ 4081811 h 4977304"/>
              <a:gd name="connsiteX18" fmla="*/ 11040727 w 12217206"/>
              <a:gd name="connsiteY18" fmla="*/ 4081109 h 4977304"/>
              <a:gd name="connsiteX19" fmla="*/ 10969005 w 12217206"/>
              <a:gd name="connsiteY19" fmla="*/ 4091154 h 4977304"/>
              <a:gd name="connsiteX20" fmla="*/ 10899772 w 12217206"/>
              <a:gd name="connsiteY20" fmla="*/ 4122857 h 4977304"/>
              <a:gd name="connsiteX21" fmla="*/ 10838983 w 12217206"/>
              <a:gd name="connsiteY21" fmla="*/ 4155791 h 4977304"/>
              <a:gd name="connsiteX22" fmla="*/ 10769520 w 12217206"/>
              <a:gd name="connsiteY22" fmla="*/ 4198574 h 4977304"/>
              <a:gd name="connsiteX23" fmla="*/ 10570843 w 12217206"/>
              <a:gd name="connsiteY23" fmla="*/ 4255424 h 4977304"/>
              <a:gd name="connsiteX24" fmla="*/ 10512263 w 12217206"/>
              <a:gd name="connsiteY24" fmla="*/ 4291698 h 4977304"/>
              <a:gd name="connsiteX25" fmla="*/ 10439016 w 12217206"/>
              <a:gd name="connsiteY25" fmla="*/ 4293933 h 4977304"/>
              <a:gd name="connsiteX26" fmla="*/ 10376941 w 12217206"/>
              <a:gd name="connsiteY26" fmla="*/ 4298111 h 4977304"/>
              <a:gd name="connsiteX27" fmla="*/ 10329960 w 12217206"/>
              <a:gd name="connsiteY27" fmla="*/ 4298774 h 4977304"/>
              <a:gd name="connsiteX28" fmla="*/ 10254256 w 12217206"/>
              <a:gd name="connsiteY28" fmla="*/ 4309364 h 4977304"/>
              <a:gd name="connsiteX29" fmla="*/ 10119745 w 12217206"/>
              <a:gd name="connsiteY29" fmla="*/ 4321869 h 4977304"/>
              <a:gd name="connsiteX30" fmla="*/ 10075444 w 12217206"/>
              <a:gd name="connsiteY30" fmla="*/ 4324144 h 4977304"/>
              <a:gd name="connsiteX31" fmla="*/ 10032543 w 12217206"/>
              <a:gd name="connsiteY31" fmla="*/ 4322337 h 4977304"/>
              <a:gd name="connsiteX32" fmla="*/ 9953375 w 12217206"/>
              <a:gd name="connsiteY32" fmla="*/ 4339186 h 4977304"/>
              <a:gd name="connsiteX33" fmla="*/ 9841223 w 12217206"/>
              <a:gd name="connsiteY33" fmla="*/ 4346536 h 4977304"/>
              <a:gd name="connsiteX34" fmla="*/ 9721820 w 12217206"/>
              <a:gd name="connsiteY34" fmla="*/ 4368481 h 4977304"/>
              <a:gd name="connsiteX35" fmla="*/ 9578114 w 12217206"/>
              <a:gd name="connsiteY35" fmla="*/ 4380883 h 4977304"/>
              <a:gd name="connsiteX36" fmla="*/ 9336820 w 12217206"/>
              <a:gd name="connsiteY36" fmla="*/ 4430514 h 4977304"/>
              <a:gd name="connsiteX37" fmla="*/ 9272837 w 12217206"/>
              <a:gd name="connsiteY37" fmla="*/ 4491645 h 4977304"/>
              <a:gd name="connsiteX38" fmla="*/ 9188677 w 12217206"/>
              <a:gd name="connsiteY38" fmla="*/ 4497828 h 4977304"/>
              <a:gd name="connsiteX39" fmla="*/ 9183116 w 12217206"/>
              <a:gd name="connsiteY39" fmla="*/ 4507862 h 4977304"/>
              <a:gd name="connsiteX40" fmla="*/ 9145128 w 12217206"/>
              <a:gd name="connsiteY40" fmla="*/ 4520027 h 4977304"/>
              <a:gd name="connsiteX41" fmla="*/ 9144106 w 12217206"/>
              <a:gd name="connsiteY41" fmla="*/ 4518870 h 4977304"/>
              <a:gd name="connsiteX42" fmla="*/ 9131223 w 12217206"/>
              <a:gd name="connsiteY42" fmla="*/ 4516515 h 4977304"/>
              <a:gd name="connsiteX43" fmla="*/ 9107733 w 12217206"/>
              <a:gd name="connsiteY43" fmla="*/ 4515031 h 4977304"/>
              <a:gd name="connsiteX44" fmla="*/ 9047414 w 12217206"/>
              <a:gd name="connsiteY44" fmla="*/ 4506003 h 4977304"/>
              <a:gd name="connsiteX45" fmla="*/ 8999479 w 12217206"/>
              <a:gd name="connsiteY45" fmla="*/ 4509570 h 4977304"/>
              <a:gd name="connsiteX46" fmla="*/ 8999194 w 12217206"/>
              <a:gd name="connsiteY46" fmla="*/ 4509309 h 4977304"/>
              <a:gd name="connsiteX47" fmla="*/ 8990231 w 12217206"/>
              <a:gd name="connsiteY47" fmla="*/ 4510625 h 4977304"/>
              <a:gd name="connsiteX48" fmla="*/ 8984397 w 12217206"/>
              <a:gd name="connsiteY48" fmla="*/ 4512863 h 4977304"/>
              <a:gd name="connsiteX49" fmla="*/ 8968351 w 12217206"/>
              <a:gd name="connsiteY49" fmla="*/ 4516366 h 4977304"/>
              <a:gd name="connsiteX50" fmla="*/ 8962029 w 12217206"/>
              <a:gd name="connsiteY50" fmla="*/ 4515606 h 4977304"/>
              <a:gd name="connsiteX51" fmla="*/ 8957069 w 12217206"/>
              <a:gd name="connsiteY51" fmla="*/ 4513190 h 4977304"/>
              <a:gd name="connsiteX52" fmla="*/ 8889695 w 12217206"/>
              <a:gd name="connsiteY52" fmla="*/ 4533539 h 4977304"/>
              <a:gd name="connsiteX53" fmla="*/ 8746606 w 12217206"/>
              <a:gd name="connsiteY53" fmla="*/ 4530613 h 4977304"/>
              <a:gd name="connsiteX54" fmla="*/ 8702038 w 12217206"/>
              <a:gd name="connsiteY54" fmla="*/ 4532895 h 4977304"/>
              <a:gd name="connsiteX55" fmla="*/ 8590337 w 12217206"/>
              <a:gd name="connsiteY55" fmla="*/ 4542204 h 4977304"/>
              <a:gd name="connsiteX56" fmla="*/ 8519543 w 12217206"/>
              <a:gd name="connsiteY56" fmla="*/ 4526086 h 4977304"/>
              <a:gd name="connsiteX57" fmla="*/ 8505306 w 12217206"/>
              <a:gd name="connsiteY57" fmla="*/ 4532509 h 4977304"/>
              <a:gd name="connsiteX58" fmla="*/ 8500493 w 12217206"/>
              <a:gd name="connsiteY58" fmla="*/ 4535768 h 4977304"/>
              <a:gd name="connsiteX59" fmla="*/ 8492299 w 12217206"/>
              <a:gd name="connsiteY59" fmla="*/ 4538742 h 4977304"/>
              <a:gd name="connsiteX60" fmla="*/ 8491926 w 12217206"/>
              <a:gd name="connsiteY60" fmla="*/ 4538547 h 4977304"/>
              <a:gd name="connsiteX61" fmla="*/ 8484586 w 12217206"/>
              <a:gd name="connsiteY61" fmla="*/ 4541860 h 4977304"/>
              <a:gd name="connsiteX62" fmla="*/ 8361601 w 12217206"/>
              <a:gd name="connsiteY62" fmla="*/ 4557109 h 4977304"/>
              <a:gd name="connsiteX63" fmla="*/ 8348227 w 12217206"/>
              <a:gd name="connsiteY63" fmla="*/ 4557320 h 4977304"/>
              <a:gd name="connsiteX64" fmla="*/ 8346801 w 12217206"/>
              <a:gd name="connsiteY64" fmla="*/ 4556408 h 4977304"/>
              <a:gd name="connsiteX65" fmla="*/ 8308886 w 12217206"/>
              <a:gd name="connsiteY65" fmla="*/ 4575677 h 4977304"/>
              <a:gd name="connsiteX66" fmla="*/ 8289640 w 12217206"/>
              <a:gd name="connsiteY66" fmla="*/ 4590767 h 4977304"/>
              <a:gd name="connsiteX67" fmla="*/ 8278750 w 12217206"/>
              <a:gd name="connsiteY67" fmla="*/ 4597091 h 4977304"/>
              <a:gd name="connsiteX68" fmla="*/ 8277624 w 12217206"/>
              <a:gd name="connsiteY68" fmla="*/ 4601916 h 4977304"/>
              <a:gd name="connsiteX69" fmla="*/ 8260561 w 12217206"/>
              <a:gd name="connsiteY69" fmla="*/ 4609708 h 4977304"/>
              <a:gd name="connsiteX70" fmla="*/ 8257864 w 12217206"/>
              <a:gd name="connsiteY70" fmla="*/ 4609458 h 4977304"/>
              <a:gd name="connsiteX71" fmla="*/ 8246529 w 12217206"/>
              <a:gd name="connsiteY71" fmla="*/ 4620148 h 4977304"/>
              <a:gd name="connsiteX72" fmla="*/ 8240334 w 12217206"/>
              <a:gd name="connsiteY72" fmla="*/ 4634257 h 4977304"/>
              <a:gd name="connsiteX73" fmla="*/ 8084875 w 12217206"/>
              <a:gd name="connsiteY73" fmla="*/ 4684387 h 4977304"/>
              <a:gd name="connsiteX74" fmla="*/ 7900134 w 12217206"/>
              <a:gd name="connsiteY74" fmla="*/ 4729969 h 4977304"/>
              <a:gd name="connsiteX75" fmla="*/ 7713595 w 12217206"/>
              <a:gd name="connsiteY75" fmla="*/ 4757895 h 4977304"/>
              <a:gd name="connsiteX76" fmla="*/ 7609267 w 12217206"/>
              <a:gd name="connsiteY76" fmla="*/ 4754126 h 4977304"/>
              <a:gd name="connsiteX77" fmla="*/ 7522521 w 12217206"/>
              <a:gd name="connsiteY77" fmla="*/ 4760455 h 4977304"/>
              <a:gd name="connsiteX78" fmla="*/ 7514554 w 12217206"/>
              <a:gd name="connsiteY78" fmla="*/ 4763228 h 4977304"/>
              <a:gd name="connsiteX79" fmla="*/ 7502403 w 12217206"/>
              <a:gd name="connsiteY79" fmla="*/ 4764677 h 4977304"/>
              <a:gd name="connsiteX80" fmla="*/ 7502032 w 12217206"/>
              <a:gd name="connsiteY80" fmla="*/ 4764322 h 4977304"/>
              <a:gd name="connsiteX81" fmla="*/ 7490794 w 12217206"/>
              <a:gd name="connsiteY81" fmla="*/ 4766442 h 4977304"/>
              <a:gd name="connsiteX82" fmla="*/ 7400450 w 12217206"/>
              <a:gd name="connsiteY82" fmla="*/ 4757640 h 4977304"/>
              <a:gd name="connsiteX83" fmla="*/ 7307302 w 12217206"/>
              <a:gd name="connsiteY83" fmla="*/ 4747220 h 4977304"/>
              <a:gd name="connsiteX84" fmla="*/ 7305976 w 12217206"/>
              <a:gd name="connsiteY84" fmla="*/ 4745654 h 4977304"/>
              <a:gd name="connsiteX85" fmla="*/ 7213744 w 12217206"/>
              <a:gd name="connsiteY85" fmla="*/ 4773074 h 4977304"/>
              <a:gd name="connsiteX86" fmla="*/ 7196298 w 12217206"/>
              <a:gd name="connsiteY86" fmla="*/ 4778016 h 4977304"/>
              <a:gd name="connsiteX87" fmla="*/ 7192202 w 12217206"/>
              <a:gd name="connsiteY87" fmla="*/ 4783834 h 4977304"/>
              <a:gd name="connsiteX88" fmla="*/ 7166024 w 12217206"/>
              <a:gd name="connsiteY88" fmla="*/ 4788882 h 4977304"/>
              <a:gd name="connsiteX89" fmla="*/ 7092253 w 12217206"/>
              <a:gd name="connsiteY89" fmla="*/ 4802161 h 4977304"/>
              <a:gd name="connsiteX90" fmla="*/ 7013814 w 12217206"/>
              <a:gd name="connsiteY90" fmla="*/ 4801755 h 4977304"/>
              <a:gd name="connsiteX91" fmla="*/ 6899540 w 12217206"/>
              <a:gd name="connsiteY91" fmla="*/ 4833798 h 4977304"/>
              <a:gd name="connsiteX92" fmla="*/ 6703746 w 12217206"/>
              <a:gd name="connsiteY92" fmla="*/ 4864157 h 4977304"/>
              <a:gd name="connsiteX93" fmla="*/ 6545085 w 12217206"/>
              <a:gd name="connsiteY93" fmla="*/ 4895408 h 4977304"/>
              <a:gd name="connsiteX94" fmla="*/ 6313345 w 12217206"/>
              <a:gd name="connsiteY94" fmla="*/ 4946232 h 4977304"/>
              <a:gd name="connsiteX95" fmla="*/ 6164558 w 12217206"/>
              <a:gd name="connsiteY95" fmla="*/ 4948498 h 4977304"/>
              <a:gd name="connsiteX96" fmla="*/ 6069796 w 12217206"/>
              <a:gd name="connsiteY96" fmla="*/ 4970720 h 4977304"/>
              <a:gd name="connsiteX97" fmla="*/ 6064481 w 12217206"/>
              <a:gd name="connsiteY97" fmla="*/ 4969051 h 4977304"/>
              <a:gd name="connsiteX98" fmla="*/ 6044602 w 12217206"/>
              <a:gd name="connsiteY98" fmla="*/ 4969792 h 4977304"/>
              <a:gd name="connsiteX99" fmla="*/ 6037252 w 12217206"/>
              <a:gd name="connsiteY99" fmla="*/ 4960726 h 4977304"/>
              <a:gd name="connsiteX100" fmla="*/ 6006081 w 12217206"/>
              <a:gd name="connsiteY100" fmla="*/ 4955195 h 4977304"/>
              <a:gd name="connsiteX101" fmla="*/ 5920065 w 12217206"/>
              <a:gd name="connsiteY101" fmla="*/ 4944866 h 4977304"/>
              <a:gd name="connsiteX102" fmla="*/ 5755077 w 12217206"/>
              <a:gd name="connsiteY102" fmla="*/ 4976193 h 4977304"/>
              <a:gd name="connsiteX103" fmla="*/ 5623207 w 12217206"/>
              <a:gd name="connsiteY103" fmla="*/ 4977304 h 4977304"/>
              <a:gd name="connsiteX104" fmla="*/ 5467256 w 12217206"/>
              <a:gd name="connsiteY104" fmla="*/ 4962079 h 4977304"/>
              <a:gd name="connsiteX105" fmla="*/ 5429137 w 12217206"/>
              <a:gd name="connsiteY105" fmla="*/ 4949858 h 4977304"/>
              <a:gd name="connsiteX106" fmla="*/ 5378078 w 12217206"/>
              <a:gd name="connsiteY106" fmla="*/ 4930634 h 4977304"/>
              <a:gd name="connsiteX107" fmla="*/ 5258253 w 12217206"/>
              <a:gd name="connsiteY107" fmla="*/ 4908461 h 4977304"/>
              <a:gd name="connsiteX108" fmla="*/ 5219477 w 12217206"/>
              <a:gd name="connsiteY108" fmla="*/ 4896381 h 4977304"/>
              <a:gd name="connsiteX109" fmla="*/ 5171208 w 12217206"/>
              <a:gd name="connsiteY109" fmla="*/ 4893134 h 4977304"/>
              <a:gd name="connsiteX110" fmla="*/ 5153115 w 12217206"/>
              <a:gd name="connsiteY110" fmla="*/ 4885290 h 4977304"/>
              <a:gd name="connsiteX111" fmla="*/ 5139168 w 12217206"/>
              <a:gd name="connsiteY111" fmla="*/ 4881597 h 4977304"/>
              <a:gd name="connsiteX112" fmla="*/ 5136167 w 12217206"/>
              <a:gd name="connsiteY112" fmla="*/ 4879315 h 4977304"/>
              <a:gd name="connsiteX113" fmla="*/ 5118243 w 12217206"/>
              <a:gd name="connsiteY113" fmla="*/ 4867529 h 4977304"/>
              <a:gd name="connsiteX114" fmla="*/ 5062411 w 12217206"/>
              <a:gd name="connsiteY114" fmla="*/ 4874665 h 4977304"/>
              <a:gd name="connsiteX115" fmla="*/ 5008170 w 12217206"/>
              <a:gd name="connsiteY115" fmla="*/ 4856876 h 4977304"/>
              <a:gd name="connsiteX116" fmla="*/ 4837210 w 12217206"/>
              <a:gd name="connsiteY116" fmla="*/ 4830794 h 4977304"/>
              <a:gd name="connsiteX117" fmla="*/ 4759270 w 12217206"/>
              <a:gd name="connsiteY117" fmla="*/ 4800638 h 4977304"/>
              <a:gd name="connsiteX118" fmla="*/ 4720035 w 12217206"/>
              <a:gd name="connsiteY118" fmla="*/ 4790848 h 4977304"/>
              <a:gd name="connsiteX119" fmla="*/ 4718027 w 12217206"/>
              <a:gd name="connsiteY119" fmla="*/ 4790035 h 4977304"/>
              <a:gd name="connsiteX120" fmla="*/ 4718961 w 12217206"/>
              <a:gd name="connsiteY120" fmla="*/ 4789806 h 4977304"/>
              <a:gd name="connsiteX121" fmla="*/ 4714055 w 12217206"/>
              <a:gd name="connsiteY121" fmla="*/ 4788426 h 4977304"/>
              <a:gd name="connsiteX122" fmla="*/ 4718027 w 12217206"/>
              <a:gd name="connsiteY122" fmla="*/ 4790035 h 4977304"/>
              <a:gd name="connsiteX123" fmla="*/ 4712381 w 12217206"/>
              <a:gd name="connsiteY123" fmla="*/ 4791420 h 4977304"/>
              <a:gd name="connsiteX124" fmla="*/ 4512801 w 12217206"/>
              <a:gd name="connsiteY124" fmla="*/ 4780666 h 4977304"/>
              <a:gd name="connsiteX125" fmla="*/ 4425588 w 12217206"/>
              <a:gd name="connsiteY125" fmla="*/ 4769100 h 4977304"/>
              <a:gd name="connsiteX126" fmla="*/ 4314086 w 12217206"/>
              <a:gd name="connsiteY126" fmla="*/ 4774822 h 4977304"/>
              <a:gd name="connsiteX127" fmla="*/ 4312230 w 12217206"/>
              <a:gd name="connsiteY127" fmla="*/ 4773365 h 4977304"/>
              <a:gd name="connsiteX128" fmla="*/ 4292278 w 12217206"/>
              <a:gd name="connsiteY128" fmla="*/ 4771325 h 4977304"/>
              <a:gd name="connsiteX129" fmla="*/ 4287201 w 12217206"/>
              <a:gd name="connsiteY129" fmla="*/ 4774493 h 4977304"/>
              <a:gd name="connsiteX130" fmla="*/ 4273289 w 12217206"/>
              <a:gd name="connsiteY130" fmla="*/ 4774225 h 4977304"/>
              <a:gd name="connsiteX131" fmla="*/ 4245283 w 12217206"/>
              <a:gd name="connsiteY131" fmla="*/ 4776749 h 4977304"/>
              <a:gd name="connsiteX132" fmla="*/ 4199245 w 12217206"/>
              <a:gd name="connsiteY132" fmla="*/ 4773714 h 4977304"/>
              <a:gd name="connsiteX133" fmla="*/ 4198941 w 12217206"/>
              <a:gd name="connsiteY133" fmla="*/ 4772347 h 4977304"/>
              <a:gd name="connsiteX134" fmla="*/ 4188453 w 12217206"/>
              <a:gd name="connsiteY134" fmla="*/ 4766228 h 4977304"/>
              <a:gd name="connsiteX135" fmla="*/ 4139982 w 12217206"/>
              <a:gd name="connsiteY135" fmla="*/ 4748999 h 4977304"/>
              <a:gd name="connsiteX136" fmla="*/ 4080374 w 12217206"/>
              <a:gd name="connsiteY136" fmla="*/ 4720184 h 4977304"/>
              <a:gd name="connsiteX137" fmla="*/ 4071828 w 12217206"/>
              <a:gd name="connsiteY137" fmla="*/ 4719278 h 4977304"/>
              <a:gd name="connsiteX138" fmla="*/ 4071710 w 12217206"/>
              <a:gd name="connsiteY138" fmla="*/ 4718953 h 4977304"/>
              <a:gd name="connsiteX139" fmla="*/ 4056247 w 12217206"/>
              <a:gd name="connsiteY139" fmla="*/ 4717622 h 4977304"/>
              <a:gd name="connsiteX140" fmla="*/ 4039668 w 12217206"/>
              <a:gd name="connsiteY140" fmla="*/ 4715861 h 4977304"/>
              <a:gd name="connsiteX141" fmla="*/ 4034303 w 12217206"/>
              <a:gd name="connsiteY141" fmla="*/ 4713218 h 4977304"/>
              <a:gd name="connsiteX142" fmla="*/ 4032672 w 12217206"/>
              <a:gd name="connsiteY142" fmla="*/ 4709236 h 4977304"/>
              <a:gd name="connsiteX143" fmla="*/ 4031088 w 12217206"/>
              <a:gd name="connsiteY143" fmla="*/ 4709491 h 4977304"/>
              <a:gd name="connsiteX144" fmla="*/ 4001867 w 12217206"/>
              <a:gd name="connsiteY144" fmla="*/ 4695842 h 4977304"/>
              <a:gd name="connsiteX145" fmla="*/ 3934220 w 12217206"/>
              <a:gd name="connsiteY145" fmla="*/ 4676884 h 4977304"/>
              <a:gd name="connsiteX146" fmla="*/ 3894676 w 12217206"/>
              <a:gd name="connsiteY146" fmla="*/ 4670743 h 4977304"/>
              <a:gd name="connsiteX147" fmla="*/ 3787232 w 12217206"/>
              <a:gd name="connsiteY147" fmla="*/ 4648764 h 4977304"/>
              <a:gd name="connsiteX148" fmla="*/ 3680057 w 12217206"/>
              <a:gd name="connsiteY148" fmla="*/ 4622784 h 4977304"/>
              <a:gd name="connsiteX149" fmla="*/ 3607627 w 12217206"/>
              <a:gd name="connsiteY149" fmla="*/ 4587738 h 4977304"/>
              <a:gd name="connsiteX150" fmla="*/ 3601451 w 12217206"/>
              <a:gd name="connsiteY150" fmla="*/ 4589218 h 4977304"/>
              <a:gd name="connsiteX151" fmla="*/ 3592338 w 12217206"/>
              <a:gd name="connsiteY151" fmla="*/ 4589396 h 4977304"/>
              <a:gd name="connsiteX152" fmla="*/ 3592104 w 12217206"/>
              <a:gd name="connsiteY152" fmla="*/ 4589103 h 4977304"/>
              <a:gd name="connsiteX153" fmla="*/ 3583586 w 12217206"/>
              <a:gd name="connsiteY153" fmla="*/ 4589853 h 4977304"/>
              <a:gd name="connsiteX154" fmla="*/ 3533777 w 12217206"/>
              <a:gd name="connsiteY154" fmla="*/ 4579320 h 4977304"/>
              <a:gd name="connsiteX155" fmla="*/ 3470906 w 12217206"/>
              <a:gd name="connsiteY155" fmla="*/ 4575344 h 4977304"/>
              <a:gd name="connsiteX156" fmla="*/ 3398460 w 12217206"/>
              <a:gd name="connsiteY156" fmla="*/ 4562260 h 4977304"/>
              <a:gd name="connsiteX157" fmla="*/ 3361644 w 12217206"/>
              <a:gd name="connsiteY157" fmla="*/ 4580670 h 4977304"/>
              <a:gd name="connsiteX158" fmla="*/ 3341795 w 12217206"/>
              <a:gd name="connsiteY158" fmla="*/ 4582496 h 4977304"/>
              <a:gd name="connsiteX159" fmla="*/ 3339469 w 12217206"/>
              <a:gd name="connsiteY159" fmla="*/ 4581438 h 4977304"/>
              <a:gd name="connsiteX160" fmla="*/ 3260180 w 12217206"/>
              <a:gd name="connsiteY160" fmla="*/ 4587820 h 4977304"/>
              <a:gd name="connsiteX161" fmla="*/ 3140460 w 12217206"/>
              <a:gd name="connsiteY161" fmla="*/ 4596263 h 4977304"/>
              <a:gd name="connsiteX162" fmla="*/ 3028270 w 12217206"/>
              <a:gd name="connsiteY162" fmla="*/ 4599134 h 4977304"/>
              <a:gd name="connsiteX163" fmla="*/ 2779714 w 12217206"/>
              <a:gd name="connsiteY163" fmla="*/ 4622831 h 4977304"/>
              <a:gd name="connsiteX164" fmla="*/ 2649525 w 12217206"/>
              <a:gd name="connsiteY164" fmla="*/ 4658086 h 4977304"/>
              <a:gd name="connsiteX165" fmla="*/ 2566315 w 12217206"/>
              <a:gd name="connsiteY165" fmla="*/ 4605776 h 4977304"/>
              <a:gd name="connsiteX166" fmla="*/ 2441626 w 12217206"/>
              <a:gd name="connsiteY166" fmla="*/ 4620872 h 4977304"/>
              <a:gd name="connsiteX167" fmla="*/ 2313568 w 12217206"/>
              <a:gd name="connsiteY167" fmla="*/ 4630067 h 4977304"/>
              <a:gd name="connsiteX168" fmla="*/ 2207105 w 12217206"/>
              <a:gd name="connsiteY168" fmla="*/ 4624384 h 4977304"/>
              <a:gd name="connsiteX169" fmla="*/ 2093268 w 12217206"/>
              <a:gd name="connsiteY169" fmla="*/ 4606236 h 4977304"/>
              <a:gd name="connsiteX170" fmla="*/ 1996024 w 12217206"/>
              <a:gd name="connsiteY170" fmla="*/ 4597526 h 4977304"/>
              <a:gd name="connsiteX171" fmla="*/ 1926886 w 12217206"/>
              <a:gd name="connsiteY171" fmla="*/ 4621358 h 4977304"/>
              <a:gd name="connsiteX172" fmla="*/ 1920368 w 12217206"/>
              <a:gd name="connsiteY172" fmla="*/ 4616112 h 4977304"/>
              <a:gd name="connsiteX173" fmla="*/ 1871831 w 12217206"/>
              <a:gd name="connsiteY173" fmla="*/ 4617844 h 4977304"/>
              <a:gd name="connsiteX174" fmla="*/ 1785463 w 12217206"/>
              <a:gd name="connsiteY174" fmla="*/ 4647841 h 4977304"/>
              <a:gd name="connsiteX175" fmla="*/ 1737045 w 12217206"/>
              <a:gd name="connsiteY175" fmla="*/ 4642356 h 4977304"/>
              <a:gd name="connsiteX176" fmla="*/ 1673954 w 12217206"/>
              <a:gd name="connsiteY176" fmla="*/ 4624601 h 4977304"/>
              <a:gd name="connsiteX177" fmla="*/ 1602834 w 12217206"/>
              <a:gd name="connsiteY177" fmla="*/ 4640924 h 4977304"/>
              <a:gd name="connsiteX178" fmla="*/ 1490351 w 12217206"/>
              <a:gd name="connsiteY178" fmla="*/ 4613132 h 4977304"/>
              <a:gd name="connsiteX179" fmla="*/ 1149212 w 12217206"/>
              <a:gd name="connsiteY179" fmla="*/ 4564210 h 4977304"/>
              <a:gd name="connsiteX180" fmla="*/ 938574 w 12217206"/>
              <a:gd name="connsiteY180" fmla="*/ 4566821 h 4977304"/>
              <a:gd name="connsiteX181" fmla="*/ 857697 w 12217206"/>
              <a:gd name="connsiteY181" fmla="*/ 4525391 h 4977304"/>
              <a:gd name="connsiteX182" fmla="*/ 836981 w 12217206"/>
              <a:gd name="connsiteY182" fmla="*/ 4526708 h 4977304"/>
              <a:gd name="connsiteX183" fmla="*/ 816264 w 12217206"/>
              <a:gd name="connsiteY183" fmla="*/ 4524575 h 4977304"/>
              <a:gd name="connsiteX184" fmla="*/ 810965 w 12217206"/>
              <a:gd name="connsiteY184" fmla="*/ 4527718 h 4977304"/>
              <a:gd name="connsiteX185" fmla="*/ 796509 w 12217206"/>
              <a:gd name="connsiteY185" fmla="*/ 4527387 h 4977304"/>
              <a:gd name="connsiteX186" fmla="*/ 767389 w 12217206"/>
              <a:gd name="connsiteY186" fmla="*/ 4529784 h 4977304"/>
              <a:gd name="connsiteX187" fmla="*/ 762544 w 12217206"/>
              <a:gd name="connsiteY187" fmla="*/ 4527372 h 4977304"/>
              <a:gd name="connsiteX188" fmla="*/ 719567 w 12217206"/>
              <a:gd name="connsiteY188" fmla="*/ 4526534 h 4977304"/>
              <a:gd name="connsiteX189" fmla="*/ 719262 w 12217206"/>
              <a:gd name="connsiteY189" fmla="*/ 4525164 h 4977304"/>
              <a:gd name="connsiteX190" fmla="*/ 708402 w 12217206"/>
              <a:gd name="connsiteY190" fmla="*/ 4518999 h 4977304"/>
              <a:gd name="connsiteX191" fmla="*/ 596394 w 12217206"/>
              <a:gd name="connsiteY191" fmla="*/ 4472455 h 4977304"/>
              <a:gd name="connsiteX192" fmla="*/ 578149 w 12217206"/>
              <a:gd name="connsiteY192" fmla="*/ 4469575 h 4977304"/>
              <a:gd name="connsiteX193" fmla="*/ 571336 w 12217206"/>
              <a:gd name="connsiteY193" fmla="*/ 4469781 h 4977304"/>
              <a:gd name="connsiteX194" fmla="*/ 444802 w 12217206"/>
              <a:gd name="connsiteY194" fmla="*/ 4428480 h 4977304"/>
              <a:gd name="connsiteX195" fmla="*/ 403746 w 12217206"/>
              <a:gd name="connsiteY195" fmla="*/ 4422157 h 4977304"/>
              <a:gd name="connsiteX196" fmla="*/ 292240 w 12217206"/>
              <a:gd name="connsiteY196" fmla="*/ 4399681 h 4977304"/>
              <a:gd name="connsiteX197" fmla="*/ 118302 w 12217206"/>
              <a:gd name="connsiteY197" fmla="*/ 4343421 h 4977304"/>
              <a:gd name="connsiteX198" fmla="*/ 15516 w 12217206"/>
              <a:gd name="connsiteY198" fmla="*/ 4340320 h 4977304"/>
              <a:gd name="connsiteX199" fmla="*/ 2 w 12217206"/>
              <a:gd name="connsiteY199" fmla="*/ 4334381 h 4977304"/>
              <a:gd name="connsiteX200" fmla="*/ 2 w 12217206"/>
              <a:gd name="connsiteY200" fmla="*/ 3589361 h 4977304"/>
              <a:gd name="connsiteX201" fmla="*/ 0 w 12217206"/>
              <a:gd name="connsiteY201" fmla="*/ 3589361 h 4977304"/>
              <a:gd name="connsiteX202" fmla="*/ 0 w 12217206"/>
              <a:gd name="connsiteY202" fmla="*/ 3513036 h 4977304"/>
              <a:gd name="connsiteX203" fmla="*/ 0 w 12217206"/>
              <a:gd name="connsiteY203" fmla="*/ 2672265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2000 w 12217206"/>
              <a:gd name="connsiteY4" fmla="*/ 2864054 h 4977304"/>
              <a:gd name="connsiteX5" fmla="*/ 12198158 w 12217206"/>
              <a:gd name="connsiteY5" fmla="*/ 3664565 h 4977304"/>
              <a:gd name="connsiteX6" fmla="*/ 12132764 w 12217206"/>
              <a:gd name="connsiteY6" fmla="*/ 3748492 h 4977304"/>
              <a:gd name="connsiteX7" fmla="*/ 12053056 w 12217206"/>
              <a:gd name="connsiteY7" fmla="*/ 3749753 h 4977304"/>
              <a:gd name="connsiteX8" fmla="*/ 11938513 w 12217206"/>
              <a:gd name="connsiteY8" fmla="*/ 3754367 h 4977304"/>
              <a:gd name="connsiteX9" fmla="*/ 11853342 w 12217206"/>
              <a:gd name="connsiteY9" fmla="*/ 3782688 h 4977304"/>
              <a:gd name="connsiteX10" fmla="*/ 11704569 w 12217206"/>
              <a:gd name="connsiteY10" fmla="*/ 3839336 h 4977304"/>
              <a:gd name="connsiteX11" fmla="*/ 11577641 w 12217206"/>
              <a:gd name="connsiteY11" fmla="*/ 3885996 h 4977304"/>
              <a:gd name="connsiteX12" fmla="*/ 11508791 w 12217206"/>
              <a:gd name="connsiteY12" fmla="*/ 3969283 h 4977304"/>
              <a:gd name="connsiteX13" fmla="*/ 11388373 w 12217206"/>
              <a:gd name="connsiteY13" fmla="*/ 4027440 h 4977304"/>
              <a:gd name="connsiteX14" fmla="*/ 11276406 w 12217206"/>
              <a:gd name="connsiteY14" fmla="*/ 4056099 h 4977304"/>
              <a:gd name="connsiteX15" fmla="*/ 11190251 w 12217206"/>
              <a:gd name="connsiteY15" fmla="*/ 4073272 h 4977304"/>
              <a:gd name="connsiteX16" fmla="*/ 11139995 w 12217206"/>
              <a:gd name="connsiteY16" fmla="*/ 4081811 h 4977304"/>
              <a:gd name="connsiteX17" fmla="*/ 11040727 w 12217206"/>
              <a:gd name="connsiteY17" fmla="*/ 4081109 h 4977304"/>
              <a:gd name="connsiteX18" fmla="*/ 10969005 w 12217206"/>
              <a:gd name="connsiteY18" fmla="*/ 4091154 h 4977304"/>
              <a:gd name="connsiteX19" fmla="*/ 10899772 w 12217206"/>
              <a:gd name="connsiteY19" fmla="*/ 4122857 h 4977304"/>
              <a:gd name="connsiteX20" fmla="*/ 10838983 w 12217206"/>
              <a:gd name="connsiteY20" fmla="*/ 4155791 h 4977304"/>
              <a:gd name="connsiteX21" fmla="*/ 10769520 w 12217206"/>
              <a:gd name="connsiteY21" fmla="*/ 4198574 h 4977304"/>
              <a:gd name="connsiteX22" fmla="*/ 10570843 w 12217206"/>
              <a:gd name="connsiteY22" fmla="*/ 4255424 h 4977304"/>
              <a:gd name="connsiteX23" fmla="*/ 10512263 w 12217206"/>
              <a:gd name="connsiteY23" fmla="*/ 4291698 h 4977304"/>
              <a:gd name="connsiteX24" fmla="*/ 10439016 w 12217206"/>
              <a:gd name="connsiteY24" fmla="*/ 4293933 h 4977304"/>
              <a:gd name="connsiteX25" fmla="*/ 10376941 w 12217206"/>
              <a:gd name="connsiteY25" fmla="*/ 4298111 h 4977304"/>
              <a:gd name="connsiteX26" fmla="*/ 10329960 w 12217206"/>
              <a:gd name="connsiteY26" fmla="*/ 4298774 h 4977304"/>
              <a:gd name="connsiteX27" fmla="*/ 10254256 w 12217206"/>
              <a:gd name="connsiteY27" fmla="*/ 4309364 h 4977304"/>
              <a:gd name="connsiteX28" fmla="*/ 10119745 w 12217206"/>
              <a:gd name="connsiteY28" fmla="*/ 4321869 h 4977304"/>
              <a:gd name="connsiteX29" fmla="*/ 10075444 w 12217206"/>
              <a:gd name="connsiteY29" fmla="*/ 4324144 h 4977304"/>
              <a:gd name="connsiteX30" fmla="*/ 10032543 w 12217206"/>
              <a:gd name="connsiteY30" fmla="*/ 4322337 h 4977304"/>
              <a:gd name="connsiteX31" fmla="*/ 9953375 w 12217206"/>
              <a:gd name="connsiteY31" fmla="*/ 4339186 h 4977304"/>
              <a:gd name="connsiteX32" fmla="*/ 9841223 w 12217206"/>
              <a:gd name="connsiteY32" fmla="*/ 4346536 h 4977304"/>
              <a:gd name="connsiteX33" fmla="*/ 9721820 w 12217206"/>
              <a:gd name="connsiteY33" fmla="*/ 4368481 h 4977304"/>
              <a:gd name="connsiteX34" fmla="*/ 9578114 w 12217206"/>
              <a:gd name="connsiteY34" fmla="*/ 4380883 h 4977304"/>
              <a:gd name="connsiteX35" fmla="*/ 9336820 w 12217206"/>
              <a:gd name="connsiteY35" fmla="*/ 4430514 h 4977304"/>
              <a:gd name="connsiteX36" fmla="*/ 9272837 w 12217206"/>
              <a:gd name="connsiteY36" fmla="*/ 4491645 h 4977304"/>
              <a:gd name="connsiteX37" fmla="*/ 9188677 w 12217206"/>
              <a:gd name="connsiteY37" fmla="*/ 4497828 h 4977304"/>
              <a:gd name="connsiteX38" fmla="*/ 9183116 w 12217206"/>
              <a:gd name="connsiteY38" fmla="*/ 4507862 h 4977304"/>
              <a:gd name="connsiteX39" fmla="*/ 9145128 w 12217206"/>
              <a:gd name="connsiteY39" fmla="*/ 4520027 h 4977304"/>
              <a:gd name="connsiteX40" fmla="*/ 9144106 w 12217206"/>
              <a:gd name="connsiteY40" fmla="*/ 4518870 h 4977304"/>
              <a:gd name="connsiteX41" fmla="*/ 9131223 w 12217206"/>
              <a:gd name="connsiteY41" fmla="*/ 4516515 h 4977304"/>
              <a:gd name="connsiteX42" fmla="*/ 9107733 w 12217206"/>
              <a:gd name="connsiteY42" fmla="*/ 4515031 h 4977304"/>
              <a:gd name="connsiteX43" fmla="*/ 9047414 w 12217206"/>
              <a:gd name="connsiteY43" fmla="*/ 4506003 h 4977304"/>
              <a:gd name="connsiteX44" fmla="*/ 8999479 w 12217206"/>
              <a:gd name="connsiteY44" fmla="*/ 4509570 h 4977304"/>
              <a:gd name="connsiteX45" fmla="*/ 8999194 w 12217206"/>
              <a:gd name="connsiteY45" fmla="*/ 4509309 h 4977304"/>
              <a:gd name="connsiteX46" fmla="*/ 8990231 w 12217206"/>
              <a:gd name="connsiteY46" fmla="*/ 4510625 h 4977304"/>
              <a:gd name="connsiteX47" fmla="*/ 8984397 w 12217206"/>
              <a:gd name="connsiteY47" fmla="*/ 4512863 h 4977304"/>
              <a:gd name="connsiteX48" fmla="*/ 8968351 w 12217206"/>
              <a:gd name="connsiteY48" fmla="*/ 4516366 h 4977304"/>
              <a:gd name="connsiteX49" fmla="*/ 8962029 w 12217206"/>
              <a:gd name="connsiteY49" fmla="*/ 4515606 h 4977304"/>
              <a:gd name="connsiteX50" fmla="*/ 8957069 w 12217206"/>
              <a:gd name="connsiteY50" fmla="*/ 4513190 h 4977304"/>
              <a:gd name="connsiteX51" fmla="*/ 8889695 w 12217206"/>
              <a:gd name="connsiteY51" fmla="*/ 4533539 h 4977304"/>
              <a:gd name="connsiteX52" fmla="*/ 8746606 w 12217206"/>
              <a:gd name="connsiteY52" fmla="*/ 4530613 h 4977304"/>
              <a:gd name="connsiteX53" fmla="*/ 8702038 w 12217206"/>
              <a:gd name="connsiteY53" fmla="*/ 4532895 h 4977304"/>
              <a:gd name="connsiteX54" fmla="*/ 8590337 w 12217206"/>
              <a:gd name="connsiteY54" fmla="*/ 4542204 h 4977304"/>
              <a:gd name="connsiteX55" fmla="*/ 8519543 w 12217206"/>
              <a:gd name="connsiteY55" fmla="*/ 4526086 h 4977304"/>
              <a:gd name="connsiteX56" fmla="*/ 8505306 w 12217206"/>
              <a:gd name="connsiteY56" fmla="*/ 4532509 h 4977304"/>
              <a:gd name="connsiteX57" fmla="*/ 8500493 w 12217206"/>
              <a:gd name="connsiteY57" fmla="*/ 4535768 h 4977304"/>
              <a:gd name="connsiteX58" fmla="*/ 8492299 w 12217206"/>
              <a:gd name="connsiteY58" fmla="*/ 4538742 h 4977304"/>
              <a:gd name="connsiteX59" fmla="*/ 8491926 w 12217206"/>
              <a:gd name="connsiteY59" fmla="*/ 4538547 h 4977304"/>
              <a:gd name="connsiteX60" fmla="*/ 8484586 w 12217206"/>
              <a:gd name="connsiteY60" fmla="*/ 4541860 h 4977304"/>
              <a:gd name="connsiteX61" fmla="*/ 8361601 w 12217206"/>
              <a:gd name="connsiteY61" fmla="*/ 4557109 h 4977304"/>
              <a:gd name="connsiteX62" fmla="*/ 8348227 w 12217206"/>
              <a:gd name="connsiteY62" fmla="*/ 4557320 h 4977304"/>
              <a:gd name="connsiteX63" fmla="*/ 8346801 w 12217206"/>
              <a:gd name="connsiteY63" fmla="*/ 4556408 h 4977304"/>
              <a:gd name="connsiteX64" fmla="*/ 8308886 w 12217206"/>
              <a:gd name="connsiteY64" fmla="*/ 4575677 h 4977304"/>
              <a:gd name="connsiteX65" fmla="*/ 8289640 w 12217206"/>
              <a:gd name="connsiteY65" fmla="*/ 4590767 h 4977304"/>
              <a:gd name="connsiteX66" fmla="*/ 8278750 w 12217206"/>
              <a:gd name="connsiteY66" fmla="*/ 4597091 h 4977304"/>
              <a:gd name="connsiteX67" fmla="*/ 8277624 w 12217206"/>
              <a:gd name="connsiteY67" fmla="*/ 4601916 h 4977304"/>
              <a:gd name="connsiteX68" fmla="*/ 8260561 w 12217206"/>
              <a:gd name="connsiteY68" fmla="*/ 4609708 h 4977304"/>
              <a:gd name="connsiteX69" fmla="*/ 8257864 w 12217206"/>
              <a:gd name="connsiteY69" fmla="*/ 4609458 h 4977304"/>
              <a:gd name="connsiteX70" fmla="*/ 8246529 w 12217206"/>
              <a:gd name="connsiteY70" fmla="*/ 4620148 h 4977304"/>
              <a:gd name="connsiteX71" fmla="*/ 8240334 w 12217206"/>
              <a:gd name="connsiteY71" fmla="*/ 4634257 h 4977304"/>
              <a:gd name="connsiteX72" fmla="*/ 8084875 w 12217206"/>
              <a:gd name="connsiteY72" fmla="*/ 4684387 h 4977304"/>
              <a:gd name="connsiteX73" fmla="*/ 7900134 w 12217206"/>
              <a:gd name="connsiteY73" fmla="*/ 4729969 h 4977304"/>
              <a:gd name="connsiteX74" fmla="*/ 7713595 w 12217206"/>
              <a:gd name="connsiteY74" fmla="*/ 4757895 h 4977304"/>
              <a:gd name="connsiteX75" fmla="*/ 7609267 w 12217206"/>
              <a:gd name="connsiteY75" fmla="*/ 4754126 h 4977304"/>
              <a:gd name="connsiteX76" fmla="*/ 7522521 w 12217206"/>
              <a:gd name="connsiteY76" fmla="*/ 4760455 h 4977304"/>
              <a:gd name="connsiteX77" fmla="*/ 7514554 w 12217206"/>
              <a:gd name="connsiteY77" fmla="*/ 4763228 h 4977304"/>
              <a:gd name="connsiteX78" fmla="*/ 7502403 w 12217206"/>
              <a:gd name="connsiteY78" fmla="*/ 4764677 h 4977304"/>
              <a:gd name="connsiteX79" fmla="*/ 7502032 w 12217206"/>
              <a:gd name="connsiteY79" fmla="*/ 4764322 h 4977304"/>
              <a:gd name="connsiteX80" fmla="*/ 7490794 w 12217206"/>
              <a:gd name="connsiteY80" fmla="*/ 4766442 h 4977304"/>
              <a:gd name="connsiteX81" fmla="*/ 7400450 w 12217206"/>
              <a:gd name="connsiteY81" fmla="*/ 4757640 h 4977304"/>
              <a:gd name="connsiteX82" fmla="*/ 7307302 w 12217206"/>
              <a:gd name="connsiteY82" fmla="*/ 4747220 h 4977304"/>
              <a:gd name="connsiteX83" fmla="*/ 7305976 w 12217206"/>
              <a:gd name="connsiteY83" fmla="*/ 4745654 h 4977304"/>
              <a:gd name="connsiteX84" fmla="*/ 7213744 w 12217206"/>
              <a:gd name="connsiteY84" fmla="*/ 4773074 h 4977304"/>
              <a:gd name="connsiteX85" fmla="*/ 7196298 w 12217206"/>
              <a:gd name="connsiteY85" fmla="*/ 4778016 h 4977304"/>
              <a:gd name="connsiteX86" fmla="*/ 7192202 w 12217206"/>
              <a:gd name="connsiteY86" fmla="*/ 4783834 h 4977304"/>
              <a:gd name="connsiteX87" fmla="*/ 7166024 w 12217206"/>
              <a:gd name="connsiteY87" fmla="*/ 4788882 h 4977304"/>
              <a:gd name="connsiteX88" fmla="*/ 7092253 w 12217206"/>
              <a:gd name="connsiteY88" fmla="*/ 4802161 h 4977304"/>
              <a:gd name="connsiteX89" fmla="*/ 7013814 w 12217206"/>
              <a:gd name="connsiteY89" fmla="*/ 4801755 h 4977304"/>
              <a:gd name="connsiteX90" fmla="*/ 6899540 w 12217206"/>
              <a:gd name="connsiteY90" fmla="*/ 4833798 h 4977304"/>
              <a:gd name="connsiteX91" fmla="*/ 6703746 w 12217206"/>
              <a:gd name="connsiteY91" fmla="*/ 4864157 h 4977304"/>
              <a:gd name="connsiteX92" fmla="*/ 6545085 w 12217206"/>
              <a:gd name="connsiteY92" fmla="*/ 4895408 h 4977304"/>
              <a:gd name="connsiteX93" fmla="*/ 6313345 w 12217206"/>
              <a:gd name="connsiteY93" fmla="*/ 4946232 h 4977304"/>
              <a:gd name="connsiteX94" fmla="*/ 6164558 w 12217206"/>
              <a:gd name="connsiteY94" fmla="*/ 4948498 h 4977304"/>
              <a:gd name="connsiteX95" fmla="*/ 6069796 w 12217206"/>
              <a:gd name="connsiteY95" fmla="*/ 4970720 h 4977304"/>
              <a:gd name="connsiteX96" fmla="*/ 6064481 w 12217206"/>
              <a:gd name="connsiteY96" fmla="*/ 4969051 h 4977304"/>
              <a:gd name="connsiteX97" fmla="*/ 6044602 w 12217206"/>
              <a:gd name="connsiteY97" fmla="*/ 4969792 h 4977304"/>
              <a:gd name="connsiteX98" fmla="*/ 6037252 w 12217206"/>
              <a:gd name="connsiteY98" fmla="*/ 4960726 h 4977304"/>
              <a:gd name="connsiteX99" fmla="*/ 6006081 w 12217206"/>
              <a:gd name="connsiteY99" fmla="*/ 4955195 h 4977304"/>
              <a:gd name="connsiteX100" fmla="*/ 5920065 w 12217206"/>
              <a:gd name="connsiteY100" fmla="*/ 4944866 h 4977304"/>
              <a:gd name="connsiteX101" fmla="*/ 5755077 w 12217206"/>
              <a:gd name="connsiteY101" fmla="*/ 4976193 h 4977304"/>
              <a:gd name="connsiteX102" fmla="*/ 5623207 w 12217206"/>
              <a:gd name="connsiteY102" fmla="*/ 4977304 h 4977304"/>
              <a:gd name="connsiteX103" fmla="*/ 5467256 w 12217206"/>
              <a:gd name="connsiteY103" fmla="*/ 4962079 h 4977304"/>
              <a:gd name="connsiteX104" fmla="*/ 5429137 w 12217206"/>
              <a:gd name="connsiteY104" fmla="*/ 4949858 h 4977304"/>
              <a:gd name="connsiteX105" fmla="*/ 5378078 w 12217206"/>
              <a:gd name="connsiteY105" fmla="*/ 4930634 h 4977304"/>
              <a:gd name="connsiteX106" fmla="*/ 5258253 w 12217206"/>
              <a:gd name="connsiteY106" fmla="*/ 4908461 h 4977304"/>
              <a:gd name="connsiteX107" fmla="*/ 5219477 w 12217206"/>
              <a:gd name="connsiteY107" fmla="*/ 4896381 h 4977304"/>
              <a:gd name="connsiteX108" fmla="*/ 5171208 w 12217206"/>
              <a:gd name="connsiteY108" fmla="*/ 4893134 h 4977304"/>
              <a:gd name="connsiteX109" fmla="*/ 5153115 w 12217206"/>
              <a:gd name="connsiteY109" fmla="*/ 4885290 h 4977304"/>
              <a:gd name="connsiteX110" fmla="*/ 5139168 w 12217206"/>
              <a:gd name="connsiteY110" fmla="*/ 4881597 h 4977304"/>
              <a:gd name="connsiteX111" fmla="*/ 5136167 w 12217206"/>
              <a:gd name="connsiteY111" fmla="*/ 4879315 h 4977304"/>
              <a:gd name="connsiteX112" fmla="*/ 5118243 w 12217206"/>
              <a:gd name="connsiteY112" fmla="*/ 4867529 h 4977304"/>
              <a:gd name="connsiteX113" fmla="*/ 5062411 w 12217206"/>
              <a:gd name="connsiteY113" fmla="*/ 4874665 h 4977304"/>
              <a:gd name="connsiteX114" fmla="*/ 5008170 w 12217206"/>
              <a:gd name="connsiteY114" fmla="*/ 4856876 h 4977304"/>
              <a:gd name="connsiteX115" fmla="*/ 4837210 w 12217206"/>
              <a:gd name="connsiteY115" fmla="*/ 4830794 h 4977304"/>
              <a:gd name="connsiteX116" fmla="*/ 4759270 w 12217206"/>
              <a:gd name="connsiteY116" fmla="*/ 4800638 h 4977304"/>
              <a:gd name="connsiteX117" fmla="*/ 4720035 w 12217206"/>
              <a:gd name="connsiteY117" fmla="*/ 4790848 h 4977304"/>
              <a:gd name="connsiteX118" fmla="*/ 4718027 w 12217206"/>
              <a:gd name="connsiteY118" fmla="*/ 4790035 h 4977304"/>
              <a:gd name="connsiteX119" fmla="*/ 4718961 w 12217206"/>
              <a:gd name="connsiteY119" fmla="*/ 4789806 h 4977304"/>
              <a:gd name="connsiteX120" fmla="*/ 4714055 w 12217206"/>
              <a:gd name="connsiteY120" fmla="*/ 4788426 h 4977304"/>
              <a:gd name="connsiteX121" fmla="*/ 4718027 w 12217206"/>
              <a:gd name="connsiteY121" fmla="*/ 4790035 h 4977304"/>
              <a:gd name="connsiteX122" fmla="*/ 4712381 w 12217206"/>
              <a:gd name="connsiteY122" fmla="*/ 4791420 h 4977304"/>
              <a:gd name="connsiteX123" fmla="*/ 4512801 w 12217206"/>
              <a:gd name="connsiteY123" fmla="*/ 4780666 h 4977304"/>
              <a:gd name="connsiteX124" fmla="*/ 4425588 w 12217206"/>
              <a:gd name="connsiteY124" fmla="*/ 4769100 h 4977304"/>
              <a:gd name="connsiteX125" fmla="*/ 4314086 w 12217206"/>
              <a:gd name="connsiteY125" fmla="*/ 4774822 h 4977304"/>
              <a:gd name="connsiteX126" fmla="*/ 4312230 w 12217206"/>
              <a:gd name="connsiteY126" fmla="*/ 4773365 h 4977304"/>
              <a:gd name="connsiteX127" fmla="*/ 4292278 w 12217206"/>
              <a:gd name="connsiteY127" fmla="*/ 4771325 h 4977304"/>
              <a:gd name="connsiteX128" fmla="*/ 4287201 w 12217206"/>
              <a:gd name="connsiteY128" fmla="*/ 4774493 h 4977304"/>
              <a:gd name="connsiteX129" fmla="*/ 4273289 w 12217206"/>
              <a:gd name="connsiteY129" fmla="*/ 4774225 h 4977304"/>
              <a:gd name="connsiteX130" fmla="*/ 4245283 w 12217206"/>
              <a:gd name="connsiteY130" fmla="*/ 4776749 h 4977304"/>
              <a:gd name="connsiteX131" fmla="*/ 4199245 w 12217206"/>
              <a:gd name="connsiteY131" fmla="*/ 4773714 h 4977304"/>
              <a:gd name="connsiteX132" fmla="*/ 4198941 w 12217206"/>
              <a:gd name="connsiteY132" fmla="*/ 4772347 h 4977304"/>
              <a:gd name="connsiteX133" fmla="*/ 4188453 w 12217206"/>
              <a:gd name="connsiteY133" fmla="*/ 4766228 h 4977304"/>
              <a:gd name="connsiteX134" fmla="*/ 4139982 w 12217206"/>
              <a:gd name="connsiteY134" fmla="*/ 4748999 h 4977304"/>
              <a:gd name="connsiteX135" fmla="*/ 4080374 w 12217206"/>
              <a:gd name="connsiteY135" fmla="*/ 4720184 h 4977304"/>
              <a:gd name="connsiteX136" fmla="*/ 4071828 w 12217206"/>
              <a:gd name="connsiteY136" fmla="*/ 4719278 h 4977304"/>
              <a:gd name="connsiteX137" fmla="*/ 4071710 w 12217206"/>
              <a:gd name="connsiteY137" fmla="*/ 4718953 h 4977304"/>
              <a:gd name="connsiteX138" fmla="*/ 4056247 w 12217206"/>
              <a:gd name="connsiteY138" fmla="*/ 4717622 h 4977304"/>
              <a:gd name="connsiteX139" fmla="*/ 4039668 w 12217206"/>
              <a:gd name="connsiteY139" fmla="*/ 4715861 h 4977304"/>
              <a:gd name="connsiteX140" fmla="*/ 4034303 w 12217206"/>
              <a:gd name="connsiteY140" fmla="*/ 4713218 h 4977304"/>
              <a:gd name="connsiteX141" fmla="*/ 4032672 w 12217206"/>
              <a:gd name="connsiteY141" fmla="*/ 4709236 h 4977304"/>
              <a:gd name="connsiteX142" fmla="*/ 4031088 w 12217206"/>
              <a:gd name="connsiteY142" fmla="*/ 4709491 h 4977304"/>
              <a:gd name="connsiteX143" fmla="*/ 4001867 w 12217206"/>
              <a:gd name="connsiteY143" fmla="*/ 4695842 h 4977304"/>
              <a:gd name="connsiteX144" fmla="*/ 3934220 w 12217206"/>
              <a:gd name="connsiteY144" fmla="*/ 4676884 h 4977304"/>
              <a:gd name="connsiteX145" fmla="*/ 3894676 w 12217206"/>
              <a:gd name="connsiteY145" fmla="*/ 4670743 h 4977304"/>
              <a:gd name="connsiteX146" fmla="*/ 3787232 w 12217206"/>
              <a:gd name="connsiteY146" fmla="*/ 4648764 h 4977304"/>
              <a:gd name="connsiteX147" fmla="*/ 3680057 w 12217206"/>
              <a:gd name="connsiteY147" fmla="*/ 4622784 h 4977304"/>
              <a:gd name="connsiteX148" fmla="*/ 3607627 w 12217206"/>
              <a:gd name="connsiteY148" fmla="*/ 4587738 h 4977304"/>
              <a:gd name="connsiteX149" fmla="*/ 3601451 w 12217206"/>
              <a:gd name="connsiteY149" fmla="*/ 4589218 h 4977304"/>
              <a:gd name="connsiteX150" fmla="*/ 3592338 w 12217206"/>
              <a:gd name="connsiteY150" fmla="*/ 4589396 h 4977304"/>
              <a:gd name="connsiteX151" fmla="*/ 3592104 w 12217206"/>
              <a:gd name="connsiteY151" fmla="*/ 4589103 h 4977304"/>
              <a:gd name="connsiteX152" fmla="*/ 3583586 w 12217206"/>
              <a:gd name="connsiteY152" fmla="*/ 4589853 h 4977304"/>
              <a:gd name="connsiteX153" fmla="*/ 3533777 w 12217206"/>
              <a:gd name="connsiteY153" fmla="*/ 4579320 h 4977304"/>
              <a:gd name="connsiteX154" fmla="*/ 3470906 w 12217206"/>
              <a:gd name="connsiteY154" fmla="*/ 4575344 h 4977304"/>
              <a:gd name="connsiteX155" fmla="*/ 3398460 w 12217206"/>
              <a:gd name="connsiteY155" fmla="*/ 4562260 h 4977304"/>
              <a:gd name="connsiteX156" fmla="*/ 3361644 w 12217206"/>
              <a:gd name="connsiteY156" fmla="*/ 4580670 h 4977304"/>
              <a:gd name="connsiteX157" fmla="*/ 3341795 w 12217206"/>
              <a:gd name="connsiteY157" fmla="*/ 4582496 h 4977304"/>
              <a:gd name="connsiteX158" fmla="*/ 3339469 w 12217206"/>
              <a:gd name="connsiteY158" fmla="*/ 4581438 h 4977304"/>
              <a:gd name="connsiteX159" fmla="*/ 3260180 w 12217206"/>
              <a:gd name="connsiteY159" fmla="*/ 4587820 h 4977304"/>
              <a:gd name="connsiteX160" fmla="*/ 3140460 w 12217206"/>
              <a:gd name="connsiteY160" fmla="*/ 4596263 h 4977304"/>
              <a:gd name="connsiteX161" fmla="*/ 3028270 w 12217206"/>
              <a:gd name="connsiteY161" fmla="*/ 4599134 h 4977304"/>
              <a:gd name="connsiteX162" fmla="*/ 2779714 w 12217206"/>
              <a:gd name="connsiteY162" fmla="*/ 4622831 h 4977304"/>
              <a:gd name="connsiteX163" fmla="*/ 2649525 w 12217206"/>
              <a:gd name="connsiteY163" fmla="*/ 4658086 h 4977304"/>
              <a:gd name="connsiteX164" fmla="*/ 2566315 w 12217206"/>
              <a:gd name="connsiteY164" fmla="*/ 4605776 h 4977304"/>
              <a:gd name="connsiteX165" fmla="*/ 2441626 w 12217206"/>
              <a:gd name="connsiteY165" fmla="*/ 4620872 h 4977304"/>
              <a:gd name="connsiteX166" fmla="*/ 2313568 w 12217206"/>
              <a:gd name="connsiteY166" fmla="*/ 4630067 h 4977304"/>
              <a:gd name="connsiteX167" fmla="*/ 2207105 w 12217206"/>
              <a:gd name="connsiteY167" fmla="*/ 4624384 h 4977304"/>
              <a:gd name="connsiteX168" fmla="*/ 2093268 w 12217206"/>
              <a:gd name="connsiteY168" fmla="*/ 4606236 h 4977304"/>
              <a:gd name="connsiteX169" fmla="*/ 1996024 w 12217206"/>
              <a:gd name="connsiteY169" fmla="*/ 4597526 h 4977304"/>
              <a:gd name="connsiteX170" fmla="*/ 1926886 w 12217206"/>
              <a:gd name="connsiteY170" fmla="*/ 4621358 h 4977304"/>
              <a:gd name="connsiteX171" fmla="*/ 1920368 w 12217206"/>
              <a:gd name="connsiteY171" fmla="*/ 4616112 h 4977304"/>
              <a:gd name="connsiteX172" fmla="*/ 1871831 w 12217206"/>
              <a:gd name="connsiteY172" fmla="*/ 4617844 h 4977304"/>
              <a:gd name="connsiteX173" fmla="*/ 1785463 w 12217206"/>
              <a:gd name="connsiteY173" fmla="*/ 4647841 h 4977304"/>
              <a:gd name="connsiteX174" fmla="*/ 1737045 w 12217206"/>
              <a:gd name="connsiteY174" fmla="*/ 4642356 h 4977304"/>
              <a:gd name="connsiteX175" fmla="*/ 1673954 w 12217206"/>
              <a:gd name="connsiteY175" fmla="*/ 4624601 h 4977304"/>
              <a:gd name="connsiteX176" fmla="*/ 1602834 w 12217206"/>
              <a:gd name="connsiteY176" fmla="*/ 4640924 h 4977304"/>
              <a:gd name="connsiteX177" fmla="*/ 1490351 w 12217206"/>
              <a:gd name="connsiteY177" fmla="*/ 4613132 h 4977304"/>
              <a:gd name="connsiteX178" fmla="*/ 1149212 w 12217206"/>
              <a:gd name="connsiteY178" fmla="*/ 4564210 h 4977304"/>
              <a:gd name="connsiteX179" fmla="*/ 938574 w 12217206"/>
              <a:gd name="connsiteY179" fmla="*/ 4566821 h 4977304"/>
              <a:gd name="connsiteX180" fmla="*/ 857697 w 12217206"/>
              <a:gd name="connsiteY180" fmla="*/ 4525391 h 4977304"/>
              <a:gd name="connsiteX181" fmla="*/ 836981 w 12217206"/>
              <a:gd name="connsiteY181" fmla="*/ 4526708 h 4977304"/>
              <a:gd name="connsiteX182" fmla="*/ 816264 w 12217206"/>
              <a:gd name="connsiteY182" fmla="*/ 4524575 h 4977304"/>
              <a:gd name="connsiteX183" fmla="*/ 810965 w 12217206"/>
              <a:gd name="connsiteY183" fmla="*/ 4527718 h 4977304"/>
              <a:gd name="connsiteX184" fmla="*/ 796509 w 12217206"/>
              <a:gd name="connsiteY184" fmla="*/ 4527387 h 4977304"/>
              <a:gd name="connsiteX185" fmla="*/ 767389 w 12217206"/>
              <a:gd name="connsiteY185" fmla="*/ 4529784 h 4977304"/>
              <a:gd name="connsiteX186" fmla="*/ 762544 w 12217206"/>
              <a:gd name="connsiteY186" fmla="*/ 4527372 h 4977304"/>
              <a:gd name="connsiteX187" fmla="*/ 719567 w 12217206"/>
              <a:gd name="connsiteY187" fmla="*/ 4526534 h 4977304"/>
              <a:gd name="connsiteX188" fmla="*/ 719262 w 12217206"/>
              <a:gd name="connsiteY188" fmla="*/ 4525164 h 4977304"/>
              <a:gd name="connsiteX189" fmla="*/ 708402 w 12217206"/>
              <a:gd name="connsiteY189" fmla="*/ 4518999 h 4977304"/>
              <a:gd name="connsiteX190" fmla="*/ 596394 w 12217206"/>
              <a:gd name="connsiteY190" fmla="*/ 4472455 h 4977304"/>
              <a:gd name="connsiteX191" fmla="*/ 578149 w 12217206"/>
              <a:gd name="connsiteY191" fmla="*/ 4469575 h 4977304"/>
              <a:gd name="connsiteX192" fmla="*/ 571336 w 12217206"/>
              <a:gd name="connsiteY192" fmla="*/ 4469781 h 4977304"/>
              <a:gd name="connsiteX193" fmla="*/ 444802 w 12217206"/>
              <a:gd name="connsiteY193" fmla="*/ 4428480 h 4977304"/>
              <a:gd name="connsiteX194" fmla="*/ 403746 w 12217206"/>
              <a:gd name="connsiteY194" fmla="*/ 4422157 h 4977304"/>
              <a:gd name="connsiteX195" fmla="*/ 292240 w 12217206"/>
              <a:gd name="connsiteY195" fmla="*/ 4399681 h 4977304"/>
              <a:gd name="connsiteX196" fmla="*/ 118302 w 12217206"/>
              <a:gd name="connsiteY196" fmla="*/ 4343421 h 4977304"/>
              <a:gd name="connsiteX197" fmla="*/ 15516 w 12217206"/>
              <a:gd name="connsiteY197" fmla="*/ 4340320 h 4977304"/>
              <a:gd name="connsiteX198" fmla="*/ 2 w 12217206"/>
              <a:gd name="connsiteY198" fmla="*/ 4334381 h 4977304"/>
              <a:gd name="connsiteX199" fmla="*/ 2 w 12217206"/>
              <a:gd name="connsiteY199" fmla="*/ 3589361 h 4977304"/>
              <a:gd name="connsiteX200" fmla="*/ 0 w 12217206"/>
              <a:gd name="connsiteY200" fmla="*/ 3589361 h 4977304"/>
              <a:gd name="connsiteX201" fmla="*/ 0 w 12217206"/>
              <a:gd name="connsiteY201" fmla="*/ 3513036 h 4977304"/>
              <a:gd name="connsiteX202" fmla="*/ 0 w 12217206"/>
              <a:gd name="connsiteY202" fmla="*/ 2672265 h 4977304"/>
              <a:gd name="connsiteX203" fmla="*/ 0 w 12217206"/>
              <a:gd name="connsiteY203" fmla="*/ 0 h 4977304"/>
              <a:gd name="connsiteX0" fmla="*/ 0 w 12217206"/>
              <a:gd name="connsiteY0" fmla="*/ 0 h 4977304"/>
              <a:gd name="connsiteX1" fmla="*/ 12192000 w 12217206"/>
              <a:gd name="connsiteY1" fmla="*/ 0 h 4977304"/>
              <a:gd name="connsiteX2" fmla="*/ 12192000 w 12217206"/>
              <a:gd name="connsiteY2" fmla="*/ 2726958 h 4977304"/>
              <a:gd name="connsiteX3" fmla="*/ 12217206 w 12217206"/>
              <a:gd name="connsiteY3" fmla="*/ 2896463 h 4977304"/>
              <a:gd name="connsiteX4" fmla="*/ 12198158 w 12217206"/>
              <a:gd name="connsiteY4" fmla="*/ 3664565 h 4977304"/>
              <a:gd name="connsiteX5" fmla="*/ 12132764 w 12217206"/>
              <a:gd name="connsiteY5" fmla="*/ 3748492 h 4977304"/>
              <a:gd name="connsiteX6" fmla="*/ 12053056 w 12217206"/>
              <a:gd name="connsiteY6" fmla="*/ 3749753 h 4977304"/>
              <a:gd name="connsiteX7" fmla="*/ 11938513 w 12217206"/>
              <a:gd name="connsiteY7" fmla="*/ 3754367 h 4977304"/>
              <a:gd name="connsiteX8" fmla="*/ 11853342 w 12217206"/>
              <a:gd name="connsiteY8" fmla="*/ 3782688 h 4977304"/>
              <a:gd name="connsiteX9" fmla="*/ 11704569 w 12217206"/>
              <a:gd name="connsiteY9" fmla="*/ 3839336 h 4977304"/>
              <a:gd name="connsiteX10" fmla="*/ 11577641 w 12217206"/>
              <a:gd name="connsiteY10" fmla="*/ 3885996 h 4977304"/>
              <a:gd name="connsiteX11" fmla="*/ 11508791 w 12217206"/>
              <a:gd name="connsiteY11" fmla="*/ 3969283 h 4977304"/>
              <a:gd name="connsiteX12" fmla="*/ 11388373 w 12217206"/>
              <a:gd name="connsiteY12" fmla="*/ 4027440 h 4977304"/>
              <a:gd name="connsiteX13" fmla="*/ 11276406 w 12217206"/>
              <a:gd name="connsiteY13" fmla="*/ 4056099 h 4977304"/>
              <a:gd name="connsiteX14" fmla="*/ 11190251 w 12217206"/>
              <a:gd name="connsiteY14" fmla="*/ 4073272 h 4977304"/>
              <a:gd name="connsiteX15" fmla="*/ 11139995 w 12217206"/>
              <a:gd name="connsiteY15" fmla="*/ 4081811 h 4977304"/>
              <a:gd name="connsiteX16" fmla="*/ 11040727 w 12217206"/>
              <a:gd name="connsiteY16" fmla="*/ 4081109 h 4977304"/>
              <a:gd name="connsiteX17" fmla="*/ 10969005 w 12217206"/>
              <a:gd name="connsiteY17" fmla="*/ 4091154 h 4977304"/>
              <a:gd name="connsiteX18" fmla="*/ 10899772 w 12217206"/>
              <a:gd name="connsiteY18" fmla="*/ 4122857 h 4977304"/>
              <a:gd name="connsiteX19" fmla="*/ 10838983 w 12217206"/>
              <a:gd name="connsiteY19" fmla="*/ 4155791 h 4977304"/>
              <a:gd name="connsiteX20" fmla="*/ 10769520 w 12217206"/>
              <a:gd name="connsiteY20" fmla="*/ 4198574 h 4977304"/>
              <a:gd name="connsiteX21" fmla="*/ 10570843 w 12217206"/>
              <a:gd name="connsiteY21" fmla="*/ 4255424 h 4977304"/>
              <a:gd name="connsiteX22" fmla="*/ 10512263 w 12217206"/>
              <a:gd name="connsiteY22" fmla="*/ 4291698 h 4977304"/>
              <a:gd name="connsiteX23" fmla="*/ 10439016 w 12217206"/>
              <a:gd name="connsiteY23" fmla="*/ 4293933 h 4977304"/>
              <a:gd name="connsiteX24" fmla="*/ 10376941 w 12217206"/>
              <a:gd name="connsiteY24" fmla="*/ 4298111 h 4977304"/>
              <a:gd name="connsiteX25" fmla="*/ 10329960 w 12217206"/>
              <a:gd name="connsiteY25" fmla="*/ 4298774 h 4977304"/>
              <a:gd name="connsiteX26" fmla="*/ 10254256 w 12217206"/>
              <a:gd name="connsiteY26" fmla="*/ 4309364 h 4977304"/>
              <a:gd name="connsiteX27" fmla="*/ 10119745 w 12217206"/>
              <a:gd name="connsiteY27" fmla="*/ 4321869 h 4977304"/>
              <a:gd name="connsiteX28" fmla="*/ 10075444 w 12217206"/>
              <a:gd name="connsiteY28" fmla="*/ 4324144 h 4977304"/>
              <a:gd name="connsiteX29" fmla="*/ 10032543 w 12217206"/>
              <a:gd name="connsiteY29" fmla="*/ 4322337 h 4977304"/>
              <a:gd name="connsiteX30" fmla="*/ 9953375 w 12217206"/>
              <a:gd name="connsiteY30" fmla="*/ 4339186 h 4977304"/>
              <a:gd name="connsiteX31" fmla="*/ 9841223 w 12217206"/>
              <a:gd name="connsiteY31" fmla="*/ 4346536 h 4977304"/>
              <a:gd name="connsiteX32" fmla="*/ 9721820 w 12217206"/>
              <a:gd name="connsiteY32" fmla="*/ 4368481 h 4977304"/>
              <a:gd name="connsiteX33" fmla="*/ 9578114 w 12217206"/>
              <a:gd name="connsiteY33" fmla="*/ 4380883 h 4977304"/>
              <a:gd name="connsiteX34" fmla="*/ 9336820 w 12217206"/>
              <a:gd name="connsiteY34" fmla="*/ 4430514 h 4977304"/>
              <a:gd name="connsiteX35" fmla="*/ 9272837 w 12217206"/>
              <a:gd name="connsiteY35" fmla="*/ 4491645 h 4977304"/>
              <a:gd name="connsiteX36" fmla="*/ 9188677 w 12217206"/>
              <a:gd name="connsiteY36" fmla="*/ 4497828 h 4977304"/>
              <a:gd name="connsiteX37" fmla="*/ 9183116 w 12217206"/>
              <a:gd name="connsiteY37" fmla="*/ 4507862 h 4977304"/>
              <a:gd name="connsiteX38" fmla="*/ 9145128 w 12217206"/>
              <a:gd name="connsiteY38" fmla="*/ 4520027 h 4977304"/>
              <a:gd name="connsiteX39" fmla="*/ 9144106 w 12217206"/>
              <a:gd name="connsiteY39" fmla="*/ 4518870 h 4977304"/>
              <a:gd name="connsiteX40" fmla="*/ 9131223 w 12217206"/>
              <a:gd name="connsiteY40" fmla="*/ 4516515 h 4977304"/>
              <a:gd name="connsiteX41" fmla="*/ 9107733 w 12217206"/>
              <a:gd name="connsiteY41" fmla="*/ 4515031 h 4977304"/>
              <a:gd name="connsiteX42" fmla="*/ 9047414 w 12217206"/>
              <a:gd name="connsiteY42" fmla="*/ 4506003 h 4977304"/>
              <a:gd name="connsiteX43" fmla="*/ 8999479 w 12217206"/>
              <a:gd name="connsiteY43" fmla="*/ 4509570 h 4977304"/>
              <a:gd name="connsiteX44" fmla="*/ 8999194 w 12217206"/>
              <a:gd name="connsiteY44" fmla="*/ 4509309 h 4977304"/>
              <a:gd name="connsiteX45" fmla="*/ 8990231 w 12217206"/>
              <a:gd name="connsiteY45" fmla="*/ 4510625 h 4977304"/>
              <a:gd name="connsiteX46" fmla="*/ 8984397 w 12217206"/>
              <a:gd name="connsiteY46" fmla="*/ 4512863 h 4977304"/>
              <a:gd name="connsiteX47" fmla="*/ 8968351 w 12217206"/>
              <a:gd name="connsiteY47" fmla="*/ 4516366 h 4977304"/>
              <a:gd name="connsiteX48" fmla="*/ 8962029 w 12217206"/>
              <a:gd name="connsiteY48" fmla="*/ 4515606 h 4977304"/>
              <a:gd name="connsiteX49" fmla="*/ 8957069 w 12217206"/>
              <a:gd name="connsiteY49" fmla="*/ 4513190 h 4977304"/>
              <a:gd name="connsiteX50" fmla="*/ 8889695 w 12217206"/>
              <a:gd name="connsiteY50" fmla="*/ 4533539 h 4977304"/>
              <a:gd name="connsiteX51" fmla="*/ 8746606 w 12217206"/>
              <a:gd name="connsiteY51" fmla="*/ 4530613 h 4977304"/>
              <a:gd name="connsiteX52" fmla="*/ 8702038 w 12217206"/>
              <a:gd name="connsiteY52" fmla="*/ 4532895 h 4977304"/>
              <a:gd name="connsiteX53" fmla="*/ 8590337 w 12217206"/>
              <a:gd name="connsiteY53" fmla="*/ 4542204 h 4977304"/>
              <a:gd name="connsiteX54" fmla="*/ 8519543 w 12217206"/>
              <a:gd name="connsiteY54" fmla="*/ 4526086 h 4977304"/>
              <a:gd name="connsiteX55" fmla="*/ 8505306 w 12217206"/>
              <a:gd name="connsiteY55" fmla="*/ 4532509 h 4977304"/>
              <a:gd name="connsiteX56" fmla="*/ 8500493 w 12217206"/>
              <a:gd name="connsiteY56" fmla="*/ 4535768 h 4977304"/>
              <a:gd name="connsiteX57" fmla="*/ 8492299 w 12217206"/>
              <a:gd name="connsiteY57" fmla="*/ 4538742 h 4977304"/>
              <a:gd name="connsiteX58" fmla="*/ 8491926 w 12217206"/>
              <a:gd name="connsiteY58" fmla="*/ 4538547 h 4977304"/>
              <a:gd name="connsiteX59" fmla="*/ 8484586 w 12217206"/>
              <a:gd name="connsiteY59" fmla="*/ 4541860 h 4977304"/>
              <a:gd name="connsiteX60" fmla="*/ 8361601 w 12217206"/>
              <a:gd name="connsiteY60" fmla="*/ 4557109 h 4977304"/>
              <a:gd name="connsiteX61" fmla="*/ 8348227 w 12217206"/>
              <a:gd name="connsiteY61" fmla="*/ 4557320 h 4977304"/>
              <a:gd name="connsiteX62" fmla="*/ 8346801 w 12217206"/>
              <a:gd name="connsiteY62" fmla="*/ 4556408 h 4977304"/>
              <a:gd name="connsiteX63" fmla="*/ 8308886 w 12217206"/>
              <a:gd name="connsiteY63" fmla="*/ 4575677 h 4977304"/>
              <a:gd name="connsiteX64" fmla="*/ 8289640 w 12217206"/>
              <a:gd name="connsiteY64" fmla="*/ 4590767 h 4977304"/>
              <a:gd name="connsiteX65" fmla="*/ 8278750 w 12217206"/>
              <a:gd name="connsiteY65" fmla="*/ 4597091 h 4977304"/>
              <a:gd name="connsiteX66" fmla="*/ 8277624 w 12217206"/>
              <a:gd name="connsiteY66" fmla="*/ 4601916 h 4977304"/>
              <a:gd name="connsiteX67" fmla="*/ 8260561 w 12217206"/>
              <a:gd name="connsiteY67" fmla="*/ 4609708 h 4977304"/>
              <a:gd name="connsiteX68" fmla="*/ 8257864 w 12217206"/>
              <a:gd name="connsiteY68" fmla="*/ 4609458 h 4977304"/>
              <a:gd name="connsiteX69" fmla="*/ 8246529 w 12217206"/>
              <a:gd name="connsiteY69" fmla="*/ 4620148 h 4977304"/>
              <a:gd name="connsiteX70" fmla="*/ 8240334 w 12217206"/>
              <a:gd name="connsiteY70" fmla="*/ 4634257 h 4977304"/>
              <a:gd name="connsiteX71" fmla="*/ 8084875 w 12217206"/>
              <a:gd name="connsiteY71" fmla="*/ 4684387 h 4977304"/>
              <a:gd name="connsiteX72" fmla="*/ 7900134 w 12217206"/>
              <a:gd name="connsiteY72" fmla="*/ 4729969 h 4977304"/>
              <a:gd name="connsiteX73" fmla="*/ 7713595 w 12217206"/>
              <a:gd name="connsiteY73" fmla="*/ 4757895 h 4977304"/>
              <a:gd name="connsiteX74" fmla="*/ 7609267 w 12217206"/>
              <a:gd name="connsiteY74" fmla="*/ 4754126 h 4977304"/>
              <a:gd name="connsiteX75" fmla="*/ 7522521 w 12217206"/>
              <a:gd name="connsiteY75" fmla="*/ 4760455 h 4977304"/>
              <a:gd name="connsiteX76" fmla="*/ 7514554 w 12217206"/>
              <a:gd name="connsiteY76" fmla="*/ 4763228 h 4977304"/>
              <a:gd name="connsiteX77" fmla="*/ 7502403 w 12217206"/>
              <a:gd name="connsiteY77" fmla="*/ 4764677 h 4977304"/>
              <a:gd name="connsiteX78" fmla="*/ 7502032 w 12217206"/>
              <a:gd name="connsiteY78" fmla="*/ 4764322 h 4977304"/>
              <a:gd name="connsiteX79" fmla="*/ 7490794 w 12217206"/>
              <a:gd name="connsiteY79" fmla="*/ 4766442 h 4977304"/>
              <a:gd name="connsiteX80" fmla="*/ 7400450 w 12217206"/>
              <a:gd name="connsiteY80" fmla="*/ 4757640 h 4977304"/>
              <a:gd name="connsiteX81" fmla="*/ 7307302 w 12217206"/>
              <a:gd name="connsiteY81" fmla="*/ 4747220 h 4977304"/>
              <a:gd name="connsiteX82" fmla="*/ 7305976 w 12217206"/>
              <a:gd name="connsiteY82" fmla="*/ 4745654 h 4977304"/>
              <a:gd name="connsiteX83" fmla="*/ 7213744 w 12217206"/>
              <a:gd name="connsiteY83" fmla="*/ 4773074 h 4977304"/>
              <a:gd name="connsiteX84" fmla="*/ 7196298 w 12217206"/>
              <a:gd name="connsiteY84" fmla="*/ 4778016 h 4977304"/>
              <a:gd name="connsiteX85" fmla="*/ 7192202 w 12217206"/>
              <a:gd name="connsiteY85" fmla="*/ 4783834 h 4977304"/>
              <a:gd name="connsiteX86" fmla="*/ 7166024 w 12217206"/>
              <a:gd name="connsiteY86" fmla="*/ 4788882 h 4977304"/>
              <a:gd name="connsiteX87" fmla="*/ 7092253 w 12217206"/>
              <a:gd name="connsiteY87" fmla="*/ 4802161 h 4977304"/>
              <a:gd name="connsiteX88" fmla="*/ 7013814 w 12217206"/>
              <a:gd name="connsiteY88" fmla="*/ 4801755 h 4977304"/>
              <a:gd name="connsiteX89" fmla="*/ 6899540 w 12217206"/>
              <a:gd name="connsiteY89" fmla="*/ 4833798 h 4977304"/>
              <a:gd name="connsiteX90" fmla="*/ 6703746 w 12217206"/>
              <a:gd name="connsiteY90" fmla="*/ 4864157 h 4977304"/>
              <a:gd name="connsiteX91" fmla="*/ 6545085 w 12217206"/>
              <a:gd name="connsiteY91" fmla="*/ 4895408 h 4977304"/>
              <a:gd name="connsiteX92" fmla="*/ 6313345 w 12217206"/>
              <a:gd name="connsiteY92" fmla="*/ 4946232 h 4977304"/>
              <a:gd name="connsiteX93" fmla="*/ 6164558 w 12217206"/>
              <a:gd name="connsiteY93" fmla="*/ 4948498 h 4977304"/>
              <a:gd name="connsiteX94" fmla="*/ 6069796 w 12217206"/>
              <a:gd name="connsiteY94" fmla="*/ 4970720 h 4977304"/>
              <a:gd name="connsiteX95" fmla="*/ 6064481 w 12217206"/>
              <a:gd name="connsiteY95" fmla="*/ 4969051 h 4977304"/>
              <a:gd name="connsiteX96" fmla="*/ 6044602 w 12217206"/>
              <a:gd name="connsiteY96" fmla="*/ 4969792 h 4977304"/>
              <a:gd name="connsiteX97" fmla="*/ 6037252 w 12217206"/>
              <a:gd name="connsiteY97" fmla="*/ 4960726 h 4977304"/>
              <a:gd name="connsiteX98" fmla="*/ 6006081 w 12217206"/>
              <a:gd name="connsiteY98" fmla="*/ 4955195 h 4977304"/>
              <a:gd name="connsiteX99" fmla="*/ 5920065 w 12217206"/>
              <a:gd name="connsiteY99" fmla="*/ 4944866 h 4977304"/>
              <a:gd name="connsiteX100" fmla="*/ 5755077 w 12217206"/>
              <a:gd name="connsiteY100" fmla="*/ 4976193 h 4977304"/>
              <a:gd name="connsiteX101" fmla="*/ 5623207 w 12217206"/>
              <a:gd name="connsiteY101" fmla="*/ 4977304 h 4977304"/>
              <a:gd name="connsiteX102" fmla="*/ 5467256 w 12217206"/>
              <a:gd name="connsiteY102" fmla="*/ 4962079 h 4977304"/>
              <a:gd name="connsiteX103" fmla="*/ 5429137 w 12217206"/>
              <a:gd name="connsiteY103" fmla="*/ 4949858 h 4977304"/>
              <a:gd name="connsiteX104" fmla="*/ 5378078 w 12217206"/>
              <a:gd name="connsiteY104" fmla="*/ 4930634 h 4977304"/>
              <a:gd name="connsiteX105" fmla="*/ 5258253 w 12217206"/>
              <a:gd name="connsiteY105" fmla="*/ 4908461 h 4977304"/>
              <a:gd name="connsiteX106" fmla="*/ 5219477 w 12217206"/>
              <a:gd name="connsiteY106" fmla="*/ 4896381 h 4977304"/>
              <a:gd name="connsiteX107" fmla="*/ 5171208 w 12217206"/>
              <a:gd name="connsiteY107" fmla="*/ 4893134 h 4977304"/>
              <a:gd name="connsiteX108" fmla="*/ 5153115 w 12217206"/>
              <a:gd name="connsiteY108" fmla="*/ 4885290 h 4977304"/>
              <a:gd name="connsiteX109" fmla="*/ 5139168 w 12217206"/>
              <a:gd name="connsiteY109" fmla="*/ 4881597 h 4977304"/>
              <a:gd name="connsiteX110" fmla="*/ 5136167 w 12217206"/>
              <a:gd name="connsiteY110" fmla="*/ 4879315 h 4977304"/>
              <a:gd name="connsiteX111" fmla="*/ 5118243 w 12217206"/>
              <a:gd name="connsiteY111" fmla="*/ 4867529 h 4977304"/>
              <a:gd name="connsiteX112" fmla="*/ 5062411 w 12217206"/>
              <a:gd name="connsiteY112" fmla="*/ 4874665 h 4977304"/>
              <a:gd name="connsiteX113" fmla="*/ 5008170 w 12217206"/>
              <a:gd name="connsiteY113" fmla="*/ 4856876 h 4977304"/>
              <a:gd name="connsiteX114" fmla="*/ 4837210 w 12217206"/>
              <a:gd name="connsiteY114" fmla="*/ 4830794 h 4977304"/>
              <a:gd name="connsiteX115" fmla="*/ 4759270 w 12217206"/>
              <a:gd name="connsiteY115" fmla="*/ 4800638 h 4977304"/>
              <a:gd name="connsiteX116" fmla="*/ 4720035 w 12217206"/>
              <a:gd name="connsiteY116" fmla="*/ 4790848 h 4977304"/>
              <a:gd name="connsiteX117" fmla="*/ 4718027 w 12217206"/>
              <a:gd name="connsiteY117" fmla="*/ 4790035 h 4977304"/>
              <a:gd name="connsiteX118" fmla="*/ 4718961 w 12217206"/>
              <a:gd name="connsiteY118" fmla="*/ 4789806 h 4977304"/>
              <a:gd name="connsiteX119" fmla="*/ 4714055 w 12217206"/>
              <a:gd name="connsiteY119" fmla="*/ 4788426 h 4977304"/>
              <a:gd name="connsiteX120" fmla="*/ 4718027 w 12217206"/>
              <a:gd name="connsiteY120" fmla="*/ 4790035 h 4977304"/>
              <a:gd name="connsiteX121" fmla="*/ 4712381 w 12217206"/>
              <a:gd name="connsiteY121" fmla="*/ 4791420 h 4977304"/>
              <a:gd name="connsiteX122" fmla="*/ 4512801 w 12217206"/>
              <a:gd name="connsiteY122" fmla="*/ 4780666 h 4977304"/>
              <a:gd name="connsiteX123" fmla="*/ 4425588 w 12217206"/>
              <a:gd name="connsiteY123" fmla="*/ 4769100 h 4977304"/>
              <a:gd name="connsiteX124" fmla="*/ 4314086 w 12217206"/>
              <a:gd name="connsiteY124" fmla="*/ 4774822 h 4977304"/>
              <a:gd name="connsiteX125" fmla="*/ 4312230 w 12217206"/>
              <a:gd name="connsiteY125" fmla="*/ 4773365 h 4977304"/>
              <a:gd name="connsiteX126" fmla="*/ 4292278 w 12217206"/>
              <a:gd name="connsiteY126" fmla="*/ 4771325 h 4977304"/>
              <a:gd name="connsiteX127" fmla="*/ 4287201 w 12217206"/>
              <a:gd name="connsiteY127" fmla="*/ 4774493 h 4977304"/>
              <a:gd name="connsiteX128" fmla="*/ 4273289 w 12217206"/>
              <a:gd name="connsiteY128" fmla="*/ 4774225 h 4977304"/>
              <a:gd name="connsiteX129" fmla="*/ 4245283 w 12217206"/>
              <a:gd name="connsiteY129" fmla="*/ 4776749 h 4977304"/>
              <a:gd name="connsiteX130" fmla="*/ 4199245 w 12217206"/>
              <a:gd name="connsiteY130" fmla="*/ 4773714 h 4977304"/>
              <a:gd name="connsiteX131" fmla="*/ 4198941 w 12217206"/>
              <a:gd name="connsiteY131" fmla="*/ 4772347 h 4977304"/>
              <a:gd name="connsiteX132" fmla="*/ 4188453 w 12217206"/>
              <a:gd name="connsiteY132" fmla="*/ 4766228 h 4977304"/>
              <a:gd name="connsiteX133" fmla="*/ 4139982 w 12217206"/>
              <a:gd name="connsiteY133" fmla="*/ 4748999 h 4977304"/>
              <a:gd name="connsiteX134" fmla="*/ 4080374 w 12217206"/>
              <a:gd name="connsiteY134" fmla="*/ 4720184 h 4977304"/>
              <a:gd name="connsiteX135" fmla="*/ 4071828 w 12217206"/>
              <a:gd name="connsiteY135" fmla="*/ 4719278 h 4977304"/>
              <a:gd name="connsiteX136" fmla="*/ 4071710 w 12217206"/>
              <a:gd name="connsiteY136" fmla="*/ 4718953 h 4977304"/>
              <a:gd name="connsiteX137" fmla="*/ 4056247 w 12217206"/>
              <a:gd name="connsiteY137" fmla="*/ 4717622 h 4977304"/>
              <a:gd name="connsiteX138" fmla="*/ 4039668 w 12217206"/>
              <a:gd name="connsiteY138" fmla="*/ 4715861 h 4977304"/>
              <a:gd name="connsiteX139" fmla="*/ 4034303 w 12217206"/>
              <a:gd name="connsiteY139" fmla="*/ 4713218 h 4977304"/>
              <a:gd name="connsiteX140" fmla="*/ 4032672 w 12217206"/>
              <a:gd name="connsiteY140" fmla="*/ 4709236 h 4977304"/>
              <a:gd name="connsiteX141" fmla="*/ 4031088 w 12217206"/>
              <a:gd name="connsiteY141" fmla="*/ 4709491 h 4977304"/>
              <a:gd name="connsiteX142" fmla="*/ 4001867 w 12217206"/>
              <a:gd name="connsiteY142" fmla="*/ 4695842 h 4977304"/>
              <a:gd name="connsiteX143" fmla="*/ 3934220 w 12217206"/>
              <a:gd name="connsiteY143" fmla="*/ 4676884 h 4977304"/>
              <a:gd name="connsiteX144" fmla="*/ 3894676 w 12217206"/>
              <a:gd name="connsiteY144" fmla="*/ 4670743 h 4977304"/>
              <a:gd name="connsiteX145" fmla="*/ 3787232 w 12217206"/>
              <a:gd name="connsiteY145" fmla="*/ 4648764 h 4977304"/>
              <a:gd name="connsiteX146" fmla="*/ 3680057 w 12217206"/>
              <a:gd name="connsiteY146" fmla="*/ 4622784 h 4977304"/>
              <a:gd name="connsiteX147" fmla="*/ 3607627 w 12217206"/>
              <a:gd name="connsiteY147" fmla="*/ 4587738 h 4977304"/>
              <a:gd name="connsiteX148" fmla="*/ 3601451 w 12217206"/>
              <a:gd name="connsiteY148" fmla="*/ 4589218 h 4977304"/>
              <a:gd name="connsiteX149" fmla="*/ 3592338 w 12217206"/>
              <a:gd name="connsiteY149" fmla="*/ 4589396 h 4977304"/>
              <a:gd name="connsiteX150" fmla="*/ 3592104 w 12217206"/>
              <a:gd name="connsiteY150" fmla="*/ 4589103 h 4977304"/>
              <a:gd name="connsiteX151" fmla="*/ 3583586 w 12217206"/>
              <a:gd name="connsiteY151" fmla="*/ 4589853 h 4977304"/>
              <a:gd name="connsiteX152" fmla="*/ 3533777 w 12217206"/>
              <a:gd name="connsiteY152" fmla="*/ 4579320 h 4977304"/>
              <a:gd name="connsiteX153" fmla="*/ 3470906 w 12217206"/>
              <a:gd name="connsiteY153" fmla="*/ 4575344 h 4977304"/>
              <a:gd name="connsiteX154" fmla="*/ 3398460 w 12217206"/>
              <a:gd name="connsiteY154" fmla="*/ 4562260 h 4977304"/>
              <a:gd name="connsiteX155" fmla="*/ 3361644 w 12217206"/>
              <a:gd name="connsiteY155" fmla="*/ 4580670 h 4977304"/>
              <a:gd name="connsiteX156" fmla="*/ 3341795 w 12217206"/>
              <a:gd name="connsiteY156" fmla="*/ 4582496 h 4977304"/>
              <a:gd name="connsiteX157" fmla="*/ 3339469 w 12217206"/>
              <a:gd name="connsiteY157" fmla="*/ 4581438 h 4977304"/>
              <a:gd name="connsiteX158" fmla="*/ 3260180 w 12217206"/>
              <a:gd name="connsiteY158" fmla="*/ 4587820 h 4977304"/>
              <a:gd name="connsiteX159" fmla="*/ 3140460 w 12217206"/>
              <a:gd name="connsiteY159" fmla="*/ 4596263 h 4977304"/>
              <a:gd name="connsiteX160" fmla="*/ 3028270 w 12217206"/>
              <a:gd name="connsiteY160" fmla="*/ 4599134 h 4977304"/>
              <a:gd name="connsiteX161" fmla="*/ 2779714 w 12217206"/>
              <a:gd name="connsiteY161" fmla="*/ 4622831 h 4977304"/>
              <a:gd name="connsiteX162" fmla="*/ 2649525 w 12217206"/>
              <a:gd name="connsiteY162" fmla="*/ 4658086 h 4977304"/>
              <a:gd name="connsiteX163" fmla="*/ 2566315 w 12217206"/>
              <a:gd name="connsiteY163" fmla="*/ 4605776 h 4977304"/>
              <a:gd name="connsiteX164" fmla="*/ 2441626 w 12217206"/>
              <a:gd name="connsiteY164" fmla="*/ 4620872 h 4977304"/>
              <a:gd name="connsiteX165" fmla="*/ 2313568 w 12217206"/>
              <a:gd name="connsiteY165" fmla="*/ 4630067 h 4977304"/>
              <a:gd name="connsiteX166" fmla="*/ 2207105 w 12217206"/>
              <a:gd name="connsiteY166" fmla="*/ 4624384 h 4977304"/>
              <a:gd name="connsiteX167" fmla="*/ 2093268 w 12217206"/>
              <a:gd name="connsiteY167" fmla="*/ 4606236 h 4977304"/>
              <a:gd name="connsiteX168" fmla="*/ 1996024 w 12217206"/>
              <a:gd name="connsiteY168" fmla="*/ 4597526 h 4977304"/>
              <a:gd name="connsiteX169" fmla="*/ 1926886 w 12217206"/>
              <a:gd name="connsiteY169" fmla="*/ 4621358 h 4977304"/>
              <a:gd name="connsiteX170" fmla="*/ 1920368 w 12217206"/>
              <a:gd name="connsiteY170" fmla="*/ 4616112 h 4977304"/>
              <a:gd name="connsiteX171" fmla="*/ 1871831 w 12217206"/>
              <a:gd name="connsiteY171" fmla="*/ 4617844 h 4977304"/>
              <a:gd name="connsiteX172" fmla="*/ 1785463 w 12217206"/>
              <a:gd name="connsiteY172" fmla="*/ 4647841 h 4977304"/>
              <a:gd name="connsiteX173" fmla="*/ 1737045 w 12217206"/>
              <a:gd name="connsiteY173" fmla="*/ 4642356 h 4977304"/>
              <a:gd name="connsiteX174" fmla="*/ 1673954 w 12217206"/>
              <a:gd name="connsiteY174" fmla="*/ 4624601 h 4977304"/>
              <a:gd name="connsiteX175" fmla="*/ 1602834 w 12217206"/>
              <a:gd name="connsiteY175" fmla="*/ 4640924 h 4977304"/>
              <a:gd name="connsiteX176" fmla="*/ 1490351 w 12217206"/>
              <a:gd name="connsiteY176" fmla="*/ 4613132 h 4977304"/>
              <a:gd name="connsiteX177" fmla="*/ 1149212 w 12217206"/>
              <a:gd name="connsiteY177" fmla="*/ 4564210 h 4977304"/>
              <a:gd name="connsiteX178" fmla="*/ 938574 w 12217206"/>
              <a:gd name="connsiteY178" fmla="*/ 4566821 h 4977304"/>
              <a:gd name="connsiteX179" fmla="*/ 857697 w 12217206"/>
              <a:gd name="connsiteY179" fmla="*/ 4525391 h 4977304"/>
              <a:gd name="connsiteX180" fmla="*/ 836981 w 12217206"/>
              <a:gd name="connsiteY180" fmla="*/ 4526708 h 4977304"/>
              <a:gd name="connsiteX181" fmla="*/ 816264 w 12217206"/>
              <a:gd name="connsiteY181" fmla="*/ 4524575 h 4977304"/>
              <a:gd name="connsiteX182" fmla="*/ 810965 w 12217206"/>
              <a:gd name="connsiteY182" fmla="*/ 4527718 h 4977304"/>
              <a:gd name="connsiteX183" fmla="*/ 796509 w 12217206"/>
              <a:gd name="connsiteY183" fmla="*/ 4527387 h 4977304"/>
              <a:gd name="connsiteX184" fmla="*/ 767389 w 12217206"/>
              <a:gd name="connsiteY184" fmla="*/ 4529784 h 4977304"/>
              <a:gd name="connsiteX185" fmla="*/ 762544 w 12217206"/>
              <a:gd name="connsiteY185" fmla="*/ 4527372 h 4977304"/>
              <a:gd name="connsiteX186" fmla="*/ 719567 w 12217206"/>
              <a:gd name="connsiteY186" fmla="*/ 4526534 h 4977304"/>
              <a:gd name="connsiteX187" fmla="*/ 719262 w 12217206"/>
              <a:gd name="connsiteY187" fmla="*/ 4525164 h 4977304"/>
              <a:gd name="connsiteX188" fmla="*/ 708402 w 12217206"/>
              <a:gd name="connsiteY188" fmla="*/ 4518999 h 4977304"/>
              <a:gd name="connsiteX189" fmla="*/ 596394 w 12217206"/>
              <a:gd name="connsiteY189" fmla="*/ 4472455 h 4977304"/>
              <a:gd name="connsiteX190" fmla="*/ 578149 w 12217206"/>
              <a:gd name="connsiteY190" fmla="*/ 4469575 h 4977304"/>
              <a:gd name="connsiteX191" fmla="*/ 571336 w 12217206"/>
              <a:gd name="connsiteY191" fmla="*/ 4469781 h 4977304"/>
              <a:gd name="connsiteX192" fmla="*/ 444802 w 12217206"/>
              <a:gd name="connsiteY192" fmla="*/ 4428480 h 4977304"/>
              <a:gd name="connsiteX193" fmla="*/ 403746 w 12217206"/>
              <a:gd name="connsiteY193" fmla="*/ 4422157 h 4977304"/>
              <a:gd name="connsiteX194" fmla="*/ 292240 w 12217206"/>
              <a:gd name="connsiteY194" fmla="*/ 4399681 h 4977304"/>
              <a:gd name="connsiteX195" fmla="*/ 118302 w 12217206"/>
              <a:gd name="connsiteY195" fmla="*/ 4343421 h 4977304"/>
              <a:gd name="connsiteX196" fmla="*/ 15516 w 12217206"/>
              <a:gd name="connsiteY196" fmla="*/ 4340320 h 4977304"/>
              <a:gd name="connsiteX197" fmla="*/ 2 w 12217206"/>
              <a:gd name="connsiteY197" fmla="*/ 4334381 h 4977304"/>
              <a:gd name="connsiteX198" fmla="*/ 2 w 12217206"/>
              <a:gd name="connsiteY198" fmla="*/ 3589361 h 4977304"/>
              <a:gd name="connsiteX199" fmla="*/ 0 w 12217206"/>
              <a:gd name="connsiteY199" fmla="*/ 3589361 h 4977304"/>
              <a:gd name="connsiteX200" fmla="*/ 0 w 12217206"/>
              <a:gd name="connsiteY200" fmla="*/ 3513036 h 4977304"/>
              <a:gd name="connsiteX201" fmla="*/ 0 w 12217206"/>
              <a:gd name="connsiteY201" fmla="*/ 2672265 h 4977304"/>
              <a:gd name="connsiteX202" fmla="*/ 0 w 12217206"/>
              <a:gd name="connsiteY202" fmla="*/ 0 h 4977304"/>
              <a:gd name="connsiteX0" fmla="*/ 0 w 12198158"/>
              <a:gd name="connsiteY0" fmla="*/ 0 h 4977304"/>
              <a:gd name="connsiteX1" fmla="*/ 12192000 w 12198158"/>
              <a:gd name="connsiteY1" fmla="*/ 0 h 4977304"/>
              <a:gd name="connsiteX2" fmla="*/ 12192000 w 12198158"/>
              <a:gd name="connsiteY2" fmla="*/ 2726958 h 4977304"/>
              <a:gd name="connsiteX3" fmla="*/ 12198158 w 12198158"/>
              <a:gd name="connsiteY3" fmla="*/ 3664565 h 4977304"/>
              <a:gd name="connsiteX4" fmla="*/ 12132764 w 12198158"/>
              <a:gd name="connsiteY4" fmla="*/ 3748492 h 4977304"/>
              <a:gd name="connsiteX5" fmla="*/ 12053056 w 12198158"/>
              <a:gd name="connsiteY5" fmla="*/ 3749753 h 4977304"/>
              <a:gd name="connsiteX6" fmla="*/ 11938513 w 12198158"/>
              <a:gd name="connsiteY6" fmla="*/ 3754367 h 4977304"/>
              <a:gd name="connsiteX7" fmla="*/ 11853342 w 12198158"/>
              <a:gd name="connsiteY7" fmla="*/ 3782688 h 4977304"/>
              <a:gd name="connsiteX8" fmla="*/ 11704569 w 12198158"/>
              <a:gd name="connsiteY8" fmla="*/ 3839336 h 4977304"/>
              <a:gd name="connsiteX9" fmla="*/ 11577641 w 12198158"/>
              <a:gd name="connsiteY9" fmla="*/ 3885996 h 4977304"/>
              <a:gd name="connsiteX10" fmla="*/ 11508791 w 12198158"/>
              <a:gd name="connsiteY10" fmla="*/ 3969283 h 4977304"/>
              <a:gd name="connsiteX11" fmla="*/ 11388373 w 12198158"/>
              <a:gd name="connsiteY11" fmla="*/ 4027440 h 4977304"/>
              <a:gd name="connsiteX12" fmla="*/ 11276406 w 12198158"/>
              <a:gd name="connsiteY12" fmla="*/ 4056099 h 4977304"/>
              <a:gd name="connsiteX13" fmla="*/ 11190251 w 12198158"/>
              <a:gd name="connsiteY13" fmla="*/ 4073272 h 4977304"/>
              <a:gd name="connsiteX14" fmla="*/ 11139995 w 12198158"/>
              <a:gd name="connsiteY14" fmla="*/ 4081811 h 4977304"/>
              <a:gd name="connsiteX15" fmla="*/ 11040727 w 12198158"/>
              <a:gd name="connsiteY15" fmla="*/ 4081109 h 4977304"/>
              <a:gd name="connsiteX16" fmla="*/ 10969005 w 12198158"/>
              <a:gd name="connsiteY16" fmla="*/ 4091154 h 4977304"/>
              <a:gd name="connsiteX17" fmla="*/ 10899772 w 12198158"/>
              <a:gd name="connsiteY17" fmla="*/ 4122857 h 4977304"/>
              <a:gd name="connsiteX18" fmla="*/ 10838983 w 12198158"/>
              <a:gd name="connsiteY18" fmla="*/ 4155791 h 4977304"/>
              <a:gd name="connsiteX19" fmla="*/ 10769520 w 12198158"/>
              <a:gd name="connsiteY19" fmla="*/ 4198574 h 4977304"/>
              <a:gd name="connsiteX20" fmla="*/ 10570843 w 12198158"/>
              <a:gd name="connsiteY20" fmla="*/ 4255424 h 4977304"/>
              <a:gd name="connsiteX21" fmla="*/ 10512263 w 12198158"/>
              <a:gd name="connsiteY21" fmla="*/ 4291698 h 4977304"/>
              <a:gd name="connsiteX22" fmla="*/ 10439016 w 12198158"/>
              <a:gd name="connsiteY22" fmla="*/ 4293933 h 4977304"/>
              <a:gd name="connsiteX23" fmla="*/ 10376941 w 12198158"/>
              <a:gd name="connsiteY23" fmla="*/ 4298111 h 4977304"/>
              <a:gd name="connsiteX24" fmla="*/ 10329960 w 12198158"/>
              <a:gd name="connsiteY24" fmla="*/ 4298774 h 4977304"/>
              <a:gd name="connsiteX25" fmla="*/ 10254256 w 12198158"/>
              <a:gd name="connsiteY25" fmla="*/ 4309364 h 4977304"/>
              <a:gd name="connsiteX26" fmla="*/ 10119745 w 12198158"/>
              <a:gd name="connsiteY26" fmla="*/ 4321869 h 4977304"/>
              <a:gd name="connsiteX27" fmla="*/ 10075444 w 12198158"/>
              <a:gd name="connsiteY27" fmla="*/ 4324144 h 4977304"/>
              <a:gd name="connsiteX28" fmla="*/ 10032543 w 12198158"/>
              <a:gd name="connsiteY28" fmla="*/ 4322337 h 4977304"/>
              <a:gd name="connsiteX29" fmla="*/ 9953375 w 12198158"/>
              <a:gd name="connsiteY29" fmla="*/ 4339186 h 4977304"/>
              <a:gd name="connsiteX30" fmla="*/ 9841223 w 12198158"/>
              <a:gd name="connsiteY30" fmla="*/ 4346536 h 4977304"/>
              <a:gd name="connsiteX31" fmla="*/ 9721820 w 12198158"/>
              <a:gd name="connsiteY31" fmla="*/ 4368481 h 4977304"/>
              <a:gd name="connsiteX32" fmla="*/ 9578114 w 12198158"/>
              <a:gd name="connsiteY32" fmla="*/ 4380883 h 4977304"/>
              <a:gd name="connsiteX33" fmla="*/ 9336820 w 12198158"/>
              <a:gd name="connsiteY33" fmla="*/ 4430514 h 4977304"/>
              <a:gd name="connsiteX34" fmla="*/ 9272837 w 12198158"/>
              <a:gd name="connsiteY34" fmla="*/ 4491645 h 4977304"/>
              <a:gd name="connsiteX35" fmla="*/ 9188677 w 12198158"/>
              <a:gd name="connsiteY35" fmla="*/ 4497828 h 4977304"/>
              <a:gd name="connsiteX36" fmla="*/ 9183116 w 12198158"/>
              <a:gd name="connsiteY36" fmla="*/ 4507862 h 4977304"/>
              <a:gd name="connsiteX37" fmla="*/ 9145128 w 12198158"/>
              <a:gd name="connsiteY37" fmla="*/ 4520027 h 4977304"/>
              <a:gd name="connsiteX38" fmla="*/ 9144106 w 12198158"/>
              <a:gd name="connsiteY38" fmla="*/ 4518870 h 4977304"/>
              <a:gd name="connsiteX39" fmla="*/ 9131223 w 12198158"/>
              <a:gd name="connsiteY39" fmla="*/ 4516515 h 4977304"/>
              <a:gd name="connsiteX40" fmla="*/ 9107733 w 12198158"/>
              <a:gd name="connsiteY40" fmla="*/ 4515031 h 4977304"/>
              <a:gd name="connsiteX41" fmla="*/ 9047414 w 12198158"/>
              <a:gd name="connsiteY41" fmla="*/ 4506003 h 4977304"/>
              <a:gd name="connsiteX42" fmla="*/ 8999479 w 12198158"/>
              <a:gd name="connsiteY42" fmla="*/ 4509570 h 4977304"/>
              <a:gd name="connsiteX43" fmla="*/ 8999194 w 12198158"/>
              <a:gd name="connsiteY43" fmla="*/ 4509309 h 4977304"/>
              <a:gd name="connsiteX44" fmla="*/ 8990231 w 12198158"/>
              <a:gd name="connsiteY44" fmla="*/ 4510625 h 4977304"/>
              <a:gd name="connsiteX45" fmla="*/ 8984397 w 12198158"/>
              <a:gd name="connsiteY45" fmla="*/ 4512863 h 4977304"/>
              <a:gd name="connsiteX46" fmla="*/ 8968351 w 12198158"/>
              <a:gd name="connsiteY46" fmla="*/ 4516366 h 4977304"/>
              <a:gd name="connsiteX47" fmla="*/ 8962029 w 12198158"/>
              <a:gd name="connsiteY47" fmla="*/ 4515606 h 4977304"/>
              <a:gd name="connsiteX48" fmla="*/ 8957069 w 12198158"/>
              <a:gd name="connsiteY48" fmla="*/ 4513190 h 4977304"/>
              <a:gd name="connsiteX49" fmla="*/ 8889695 w 12198158"/>
              <a:gd name="connsiteY49" fmla="*/ 4533539 h 4977304"/>
              <a:gd name="connsiteX50" fmla="*/ 8746606 w 12198158"/>
              <a:gd name="connsiteY50" fmla="*/ 4530613 h 4977304"/>
              <a:gd name="connsiteX51" fmla="*/ 8702038 w 12198158"/>
              <a:gd name="connsiteY51" fmla="*/ 4532895 h 4977304"/>
              <a:gd name="connsiteX52" fmla="*/ 8590337 w 12198158"/>
              <a:gd name="connsiteY52" fmla="*/ 4542204 h 4977304"/>
              <a:gd name="connsiteX53" fmla="*/ 8519543 w 12198158"/>
              <a:gd name="connsiteY53" fmla="*/ 4526086 h 4977304"/>
              <a:gd name="connsiteX54" fmla="*/ 8505306 w 12198158"/>
              <a:gd name="connsiteY54" fmla="*/ 4532509 h 4977304"/>
              <a:gd name="connsiteX55" fmla="*/ 8500493 w 12198158"/>
              <a:gd name="connsiteY55" fmla="*/ 4535768 h 4977304"/>
              <a:gd name="connsiteX56" fmla="*/ 8492299 w 12198158"/>
              <a:gd name="connsiteY56" fmla="*/ 4538742 h 4977304"/>
              <a:gd name="connsiteX57" fmla="*/ 8491926 w 12198158"/>
              <a:gd name="connsiteY57" fmla="*/ 4538547 h 4977304"/>
              <a:gd name="connsiteX58" fmla="*/ 8484586 w 12198158"/>
              <a:gd name="connsiteY58" fmla="*/ 4541860 h 4977304"/>
              <a:gd name="connsiteX59" fmla="*/ 8361601 w 12198158"/>
              <a:gd name="connsiteY59" fmla="*/ 4557109 h 4977304"/>
              <a:gd name="connsiteX60" fmla="*/ 8348227 w 12198158"/>
              <a:gd name="connsiteY60" fmla="*/ 4557320 h 4977304"/>
              <a:gd name="connsiteX61" fmla="*/ 8346801 w 12198158"/>
              <a:gd name="connsiteY61" fmla="*/ 4556408 h 4977304"/>
              <a:gd name="connsiteX62" fmla="*/ 8308886 w 12198158"/>
              <a:gd name="connsiteY62" fmla="*/ 4575677 h 4977304"/>
              <a:gd name="connsiteX63" fmla="*/ 8289640 w 12198158"/>
              <a:gd name="connsiteY63" fmla="*/ 4590767 h 4977304"/>
              <a:gd name="connsiteX64" fmla="*/ 8278750 w 12198158"/>
              <a:gd name="connsiteY64" fmla="*/ 4597091 h 4977304"/>
              <a:gd name="connsiteX65" fmla="*/ 8277624 w 12198158"/>
              <a:gd name="connsiteY65" fmla="*/ 4601916 h 4977304"/>
              <a:gd name="connsiteX66" fmla="*/ 8260561 w 12198158"/>
              <a:gd name="connsiteY66" fmla="*/ 4609708 h 4977304"/>
              <a:gd name="connsiteX67" fmla="*/ 8257864 w 12198158"/>
              <a:gd name="connsiteY67" fmla="*/ 4609458 h 4977304"/>
              <a:gd name="connsiteX68" fmla="*/ 8246529 w 12198158"/>
              <a:gd name="connsiteY68" fmla="*/ 4620148 h 4977304"/>
              <a:gd name="connsiteX69" fmla="*/ 8240334 w 12198158"/>
              <a:gd name="connsiteY69" fmla="*/ 4634257 h 4977304"/>
              <a:gd name="connsiteX70" fmla="*/ 8084875 w 12198158"/>
              <a:gd name="connsiteY70" fmla="*/ 4684387 h 4977304"/>
              <a:gd name="connsiteX71" fmla="*/ 7900134 w 12198158"/>
              <a:gd name="connsiteY71" fmla="*/ 4729969 h 4977304"/>
              <a:gd name="connsiteX72" fmla="*/ 7713595 w 12198158"/>
              <a:gd name="connsiteY72" fmla="*/ 4757895 h 4977304"/>
              <a:gd name="connsiteX73" fmla="*/ 7609267 w 12198158"/>
              <a:gd name="connsiteY73" fmla="*/ 4754126 h 4977304"/>
              <a:gd name="connsiteX74" fmla="*/ 7522521 w 12198158"/>
              <a:gd name="connsiteY74" fmla="*/ 4760455 h 4977304"/>
              <a:gd name="connsiteX75" fmla="*/ 7514554 w 12198158"/>
              <a:gd name="connsiteY75" fmla="*/ 4763228 h 4977304"/>
              <a:gd name="connsiteX76" fmla="*/ 7502403 w 12198158"/>
              <a:gd name="connsiteY76" fmla="*/ 4764677 h 4977304"/>
              <a:gd name="connsiteX77" fmla="*/ 7502032 w 12198158"/>
              <a:gd name="connsiteY77" fmla="*/ 4764322 h 4977304"/>
              <a:gd name="connsiteX78" fmla="*/ 7490794 w 12198158"/>
              <a:gd name="connsiteY78" fmla="*/ 4766442 h 4977304"/>
              <a:gd name="connsiteX79" fmla="*/ 7400450 w 12198158"/>
              <a:gd name="connsiteY79" fmla="*/ 4757640 h 4977304"/>
              <a:gd name="connsiteX80" fmla="*/ 7307302 w 12198158"/>
              <a:gd name="connsiteY80" fmla="*/ 4747220 h 4977304"/>
              <a:gd name="connsiteX81" fmla="*/ 7305976 w 12198158"/>
              <a:gd name="connsiteY81" fmla="*/ 4745654 h 4977304"/>
              <a:gd name="connsiteX82" fmla="*/ 7213744 w 12198158"/>
              <a:gd name="connsiteY82" fmla="*/ 4773074 h 4977304"/>
              <a:gd name="connsiteX83" fmla="*/ 7196298 w 12198158"/>
              <a:gd name="connsiteY83" fmla="*/ 4778016 h 4977304"/>
              <a:gd name="connsiteX84" fmla="*/ 7192202 w 12198158"/>
              <a:gd name="connsiteY84" fmla="*/ 4783834 h 4977304"/>
              <a:gd name="connsiteX85" fmla="*/ 7166024 w 12198158"/>
              <a:gd name="connsiteY85" fmla="*/ 4788882 h 4977304"/>
              <a:gd name="connsiteX86" fmla="*/ 7092253 w 12198158"/>
              <a:gd name="connsiteY86" fmla="*/ 4802161 h 4977304"/>
              <a:gd name="connsiteX87" fmla="*/ 7013814 w 12198158"/>
              <a:gd name="connsiteY87" fmla="*/ 4801755 h 4977304"/>
              <a:gd name="connsiteX88" fmla="*/ 6899540 w 12198158"/>
              <a:gd name="connsiteY88" fmla="*/ 4833798 h 4977304"/>
              <a:gd name="connsiteX89" fmla="*/ 6703746 w 12198158"/>
              <a:gd name="connsiteY89" fmla="*/ 4864157 h 4977304"/>
              <a:gd name="connsiteX90" fmla="*/ 6545085 w 12198158"/>
              <a:gd name="connsiteY90" fmla="*/ 4895408 h 4977304"/>
              <a:gd name="connsiteX91" fmla="*/ 6313345 w 12198158"/>
              <a:gd name="connsiteY91" fmla="*/ 4946232 h 4977304"/>
              <a:gd name="connsiteX92" fmla="*/ 6164558 w 12198158"/>
              <a:gd name="connsiteY92" fmla="*/ 4948498 h 4977304"/>
              <a:gd name="connsiteX93" fmla="*/ 6069796 w 12198158"/>
              <a:gd name="connsiteY93" fmla="*/ 4970720 h 4977304"/>
              <a:gd name="connsiteX94" fmla="*/ 6064481 w 12198158"/>
              <a:gd name="connsiteY94" fmla="*/ 4969051 h 4977304"/>
              <a:gd name="connsiteX95" fmla="*/ 6044602 w 12198158"/>
              <a:gd name="connsiteY95" fmla="*/ 4969792 h 4977304"/>
              <a:gd name="connsiteX96" fmla="*/ 6037252 w 12198158"/>
              <a:gd name="connsiteY96" fmla="*/ 4960726 h 4977304"/>
              <a:gd name="connsiteX97" fmla="*/ 6006081 w 12198158"/>
              <a:gd name="connsiteY97" fmla="*/ 4955195 h 4977304"/>
              <a:gd name="connsiteX98" fmla="*/ 5920065 w 12198158"/>
              <a:gd name="connsiteY98" fmla="*/ 4944866 h 4977304"/>
              <a:gd name="connsiteX99" fmla="*/ 5755077 w 12198158"/>
              <a:gd name="connsiteY99" fmla="*/ 4976193 h 4977304"/>
              <a:gd name="connsiteX100" fmla="*/ 5623207 w 12198158"/>
              <a:gd name="connsiteY100" fmla="*/ 4977304 h 4977304"/>
              <a:gd name="connsiteX101" fmla="*/ 5467256 w 12198158"/>
              <a:gd name="connsiteY101" fmla="*/ 4962079 h 4977304"/>
              <a:gd name="connsiteX102" fmla="*/ 5429137 w 12198158"/>
              <a:gd name="connsiteY102" fmla="*/ 4949858 h 4977304"/>
              <a:gd name="connsiteX103" fmla="*/ 5378078 w 12198158"/>
              <a:gd name="connsiteY103" fmla="*/ 4930634 h 4977304"/>
              <a:gd name="connsiteX104" fmla="*/ 5258253 w 12198158"/>
              <a:gd name="connsiteY104" fmla="*/ 4908461 h 4977304"/>
              <a:gd name="connsiteX105" fmla="*/ 5219477 w 12198158"/>
              <a:gd name="connsiteY105" fmla="*/ 4896381 h 4977304"/>
              <a:gd name="connsiteX106" fmla="*/ 5171208 w 12198158"/>
              <a:gd name="connsiteY106" fmla="*/ 4893134 h 4977304"/>
              <a:gd name="connsiteX107" fmla="*/ 5153115 w 12198158"/>
              <a:gd name="connsiteY107" fmla="*/ 4885290 h 4977304"/>
              <a:gd name="connsiteX108" fmla="*/ 5139168 w 12198158"/>
              <a:gd name="connsiteY108" fmla="*/ 4881597 h 4977304"/>
              <a:gd name="connsiteX109" fmla="*/ 5136167 w 12198158"/>
              <a:gd name="connsiteY109" fmla="*/ 4879315 h 4977304"/>
              <a:gd name="connsiteX110" fmla="*/ 5118243 w 12198158"/>
              <a:gd name="connsiteY110" fmla="*/ 4867529 h 4977304"/>
              <a:gd name="connsiteX111" fmla="*/ 5062411 w 12198158"/>
              <a:gd name="connsiteY111" fmla="*/ 4874665 h 4977304"/>
              <a:gd name="connsiteX112" fmla="*/ 5008170 w 12198158"/>
              <a:gd name="connsiteY112" fmla="*/ 4856876 h 4977304"/>
              <a:gd name="connsiteX113" fmla="*/ 4837210 w 12198158"/>
              <a:gd name="connsiteY113" fmla="*/ 4830794 h 4977304"/>
              <a:gd name="connsiteX114" fmla="*/ 4759270 w 12198158"/>
              <a:gd name="connsiteY114" fmla="*/ 4800638 h 4977304"/>
              <a:gd name="connsiteX115" fmla="*/ 4720035 w 12198158"/>
              <a:gd name="connsiteY115" fmla="*/ 4790848 h 4977304"/>
              <a:gd name="connsiteX116" fmla="*/ 4718027 w 12198158"/>
              <a:gd name="connsiteY116" fmla="*/ 4790035 h 4977304"/>
              <a:gd name="connsiteX117" fmla="*/ 4718961 w 12198158"/>
              <a:gd name="connsiteY117" fmla="*/ 4789806 h 4977304"/>
              <a:gd name="connsiteX118" fmla="*/ 4714055 w 12198158"/>
              <a:gd name="connsiteY118" fmla="*/ 4788426 h 4977304"/>
              <a:gd name="connsiteX119" fmla="*/ 4718027 w 12198158"/>
              <a:gd name="connsiteY119" fmla="*/ 4790035 h 4977304"/>
              <a:gd name="connsiteX120" fmla="*/ 4712381 w 12198158"/>
              <a:gd name="connsiteY120" fmla="*/ 4791420 h 4977304"/>
              <a:gd name="connsiteX121" fmla="*/ 4512801 w 12198158"/>
              <a:gd name="connsiteY121" fmla="*/ 4780666 h 4977304"/>
              <a:gd name="connsiteX122" fmla="*/ 4425588 w 12198158"/>
              <a:gd name="connsiteY122" fmla="*/ 4769100 h 4977304"/>
              <a:gd name="connsiteX123" fmla="*/ 4314086 w 12198158"/>
              <a:gd name="connsiteY123" fmla="*/ 4774822 h 4977304"/>
              <a:gd name="connsiteX124" fmla="*/ 4312230 w 12198158"/>
              <a:gd name="connsiteY124" fmla="*/ 4773365 h 4977304"/>
              <a:gd name="connsiteX125" fmla="*/ 4292278 w 12198158"/>
              <a:gd name="connsiteY125" fmla="*/ 4771325 h 4977304"/>
              <a:gd name="connsiteX126" fmla="*/ 4287201 w 12198158"/>
              <a:gd name="connsiteY126" fmla="*/ 4774493 h 4977304"/>
              <a:gd name="connsiteX127" fmla="*/ 4273289 w 12198158"/>
              <a:gd name="connsiteY127" fmla="*/ 4774225 h 4977304"/>
              <a:gd name="connsiteX128" fmla="*/ 4245283 w 12198158"/>
              <a:gd name="connsiteY128" fmla="*/ 4776749 h 4977304"/>
              <a:gd name="connsiteX129" fmla="*/ 4199245 w 12198158"/>
              <a:gd name="connsiteY129" fmla="*/ 4773714 h 4977304"/>
              <a:gd name="connsiteX130" fmla="*/ 4198941 w 12198158"/>
              <a:gd name="connsiteY130" fmla="*/ 4772347 h 4977304"/>
              <a:gd name="connsiteX131" fmla="*/ 4188453 w 12198158"/>
              <a:gd name="connsiteY131" fmla="*/ 4766228 h 4977304"/>
              <a:gd name="connsiteX132" fmla="*/ 4139982 w 12198158"/>
              <a:gd name="connsiteY132" fmla="*/ 4748999 h 4977304"/>
              <a:gd name="connsiteX133" fmla="*/ 4080374 w 12198158"/>
              <a:gd name="connsiteY133" fmla="*/ 4720184 h 4977304"/>
              <a:gd name="connsiteX134" fmla="*/ 4071828 w 12198158"/>
              <a:gd name="connsiteY134" fmla="*/ 4719278 h 4977304"/>
              <a:gd name="connsiteX135" fmla="*/ 4071710 w 12198158"/>
              <a:gd name="connsiteY135" fmla="*/ 4718953 h 4977304"/>
              <a:gd name="connsiteX136" fmla="*/ 4056247 w 12198158"/>
              <a:gd name="connsiteY136" fmla="*/ 4717622 h 4977304"/>
              <a:gd name="connsiteX137" fmla="*/ 4039668 w 12198158"/>
              <a:gd name="connsiteY137" fmla="*/ 4715861 h 4977304"/>
              <a:gd name="connsiteX138" fmla="*/ 4034303 w 12198158"/>
              <a:gd name="connsiteY138" fmla="*/ 4713218 h 4977304"/>
              <a:gd name="connsiteX139" fmla="*/ 4032672 w 12198158"/>
              <a:gd name="connsiteY139" fmla="*/ 4709236 h 4977304"/>
              <a:gd name="connsiteX140" fmla="*/ 4031088 w 12198158"/>
              <a:gd name="connsiteY140" fmla="*/ 4709491 h 4977304"/>
              <a:gd name="connsiteX141" fmla="*/ 4001867 w 12198158"/>
              <a:gd name="connsiteY141" fmla="*/ 4695842 h 4977304"/>
              <a:gd name="connsiteX142" fmla="*/ 3934220 w 12198158"/>
              <a:gd name="connsiteY142" fmla="*/ 4676884 h 4977304"/>
              <a:gd name="connsiteX143" fmla="*/ 3894676 w 12198158"/>
              <a:gd name="connsiteY143" fmla="*/ 4670743 h 4977304"/>
              <a:gd name="connsiteX144" fmla="*/ 3787232 w 12198158"/>
              <a:gd name="connsiteY144" fmla="*/ 4648764 h 4977304"/>
              <a:gd name="connsiteX145" fmla="*/ 3680057 w 12198158"/>
              <a:gd name="connsiteY145" fmla="*/ 4622784 h 4977304"/>
              <a:gd name="connsiteX146" fmla="*/ 3607627 w 12198158"/>
              <a:gd name="connsiteY146" fmla="*/ 4587738 h 4977304"/>
              <a:gd name="connsiteX147" fmla="*/ 3601451 w 12198158"/>
              <a:gd name="connsiteY147" fmla="*/ 4589218 h 4977304"/>
              <a:gd name="connsiteX148" fmla="*/ 3592338 w 12198158"/>
              <a:gd name="connsiteY148" fmla="*/ 4589396 h 4977304"/>
              <a:gd name="connsiteX149" fmla="*/ 3592104 w 12198158"/>
              <a:gd name="connsiteY149" fmla="*/ 4589103 h 4977304"/>
              <a:gd name="connsiteX150" fmla="*/ 3583586 w 12198158"/>
              <a:gd name="connsiteY150" fmla="*/ 4589853 h 4977304"/>
              <a:gd name="connsiteX151" fmla="*/ 3533777 w 12198158"/>
              <a:gd name="connsiteY151" fmla="*/ 4579320 h 4977304"/>
              <a:gd name="connsiteX152" fmla="*/ 3470906 w 12198158"/>
              <a:gd name="connsiteY152" fmla="*/ 4575344 h 4977304"/>
              <a:gd name="connsiteX153" fmla="*/ 3398460 w 12198158"/>
              <a:gd name="connsiteY153" fmla="*/ 4562260 h 4977304"/>
              <a:gd name="connsiteX154" fmla="*/ 3361644 w 12198158"/>
              <a:gd name="connsiteY154" fmla="*/ 4580670 h 4977304"/>
              <a:gd name="connsiteX155" fmla="*/ 3341795 w 12198158"/>
              <a:gd name="connsiteY155" fmla="*/ 4582496 h 4977304"/>
              <a:gd name="connsiteX156" fmla="*/ 3339469 w 12198158"/>
              <a:gd name="connsiteY156" fmla="*/ 4581438 h 4977304"/>
              <a:gd name="connsiteX157" fmla="*/ 3260180 w 12198158"/>
              <a:gd name="connsiteY157" fmla="*/ 4587820 h 4977304"/>
              <a:gd name="connsiteX158" fmla="*/ 3140460 w 12198158"/>
              <a:gd name="connsiteY158" fmla="*/ 4596263 h 4977304"/>
              <a:gd name="connsiteX159" fmla="*/ 3028270 w 12198158"/>
              <a:gd name="connsiteY159" fmla="*/ 4599134 h 4977304"/>
              <a:gd name="connsiteX160" fmla="*/ 2779714 w 12198158"/>
              <a:gd name="connsiteY160" fmla="*/ 4622831 h 4977304"/>
              <a:gd name="connsiteX161" fmla="*/ 2649525 w 12198158"/>
              <a:gd name="connsiteY161" fmla="*/ 4658086 h 4977304"/>
              <a:gd name="connsiteX162" fmla="*/ 2566315 w 12198158"/>
              <a:gd name="connsiteY162" fmla="*/ 4605776 h 4977304"/>
              <a:gd name="connsiteX163" fmla="*/ 2441626 w 12198158"/>
              <a:gd name="connsiteY163" fmla="*/ 4620872 h 4977304"/>
              <a:gd name="connsiteX164" fmla="*/ 2313568 w 12198158"/>
              <a:gd name="connsiteY164" fmla="*/ 4630067 h 4977304"/>
              <a:gd name="connsiteX165" fmla="*/ 2207105 w 12198158"/>
              <a:gd name="connsiteY165" fmla="*/ 4624384 h 4977304"/>
              <a:gd name="connsiteX166" fmla="*/ 2093268 w 12198158"/>
              <a:gd name="connsiteY166" fmla="*/ 4606236 h 4977304"/>
              <a:gd name="connsiteX167" fmla="*/ 1996024 w 12198158"/>
              <a:gd name="connsiteY167" fmla="*/ 4597526 h 4977304"/>
              <a:gd name="connsiteX168" fmla="*/ 1926886 w 12198158"/>
              <a:gd name="connsiteY168" fmla="*/ 4621358 h 4977304"/>
              <a:gd name="connsiteX169" fmla="*/ 1920368 w 12198158"/>
              <a:gd name="connsiteY169" fmla="*/ 4616112 h 4977304"/>
              <a:gd name="connsiteX170" fmla="*/ 1871831 w 12198158"/>
              <a:gd name="connsiteY170" fmla="*/ 4617844 h 4977304"/>
              <a:gd name="connsiteX171" fmla="*/ 1785463 w 12198158"/>
              <a:gd name="connsiteY171" fmla="*/ 4647841 h 4977304"/>
              <a:gd name="connsiteX172" fmla="*/ 1737045 w 12198158"/>
              <a:gd name="connsiteY172" fmla="*/ 4642356 h 4977304"/>
              <a:gd name="connsiteX173" fmla="*/ 1673954 w 12198158"/>
              <a:gd name="connsiteY173" fmla="*/ 4624601 h 4977304"/>
              <a:gd name="connsiteX174" fmla="*/ 1602834 w 12198158"/>
              <a:gd name="connsiteY174" fmla="*/ 4640924 h 4977304"/>
              <a:gd name="connsiteX175" fmla="*/ 1490351 w 12198158"/>
              <a:gd name="connsiteY175" fmla="*/ 4613132 h 4977304"/>
              <a:gd name="connsiteX176" fmla="*/ 1149212 w 12198158"/>
              <a:gd name="connsiteY176" fmla="*/ 4564210 h 4977304"/>
              <a:gd name="connsiteX177" fmla="*/ 938574 w 12198158"/>
              <a:gd name="connsiteY177" fmla="*/ 4566821 h 4977304"/>
              <a:gd name="connsiteX178" fmla="*/ 857697 w 12198158"/>
              <a:gd name="connsiteY178" fmla="*/ 4525391 h 4977304"/>
              <a:gd name="connsiteX179" fmla="*/ 836981 w 12198158"/>
              <a:gd name="connsiteY179" fmla="*/ 4526708 h 4977304"/>
              <a:gd name="connsiteX180" fmla="*/ 816264 w 12198158"/>
              <a:gd name="connsiteY180" fmla="*/ 4524575 h 4977304"/>
              <a:gd name="connsiteX181" fmla="*/ 810965 w 12198158"/>
              <a:gd name="connsiteY181" fmla="*/ 4527718 h 4977304"/>
              <a:gd name="connsiteX182" fmla="*/ 796509 w 12198158"/>
              <a:gd name="connsiteY182" fmla="*/ 4527387 h 4977304"/>
              <a:gd name="connsiteX183" fmla="*/ 767389 w 12198158"/>
              <a:gd name="connsiteY183" fmla="*/ 4529784 h 4977304"/>
              <a:gd name="connsiteX184" fmla="*/ 762544 w 12198158"/>
              <a:gd name="connsiteY184" fmla="*/ 4527372 h 4977304"/>
              <a:gd name="connsiteX185" fmla="*/ 719567 w 12198158"/>
              <a:gd name="connsiteY185" fmla="*/ 4526534 h 4977304"/>
              <a:gd name="connsiteX186" fmla="*/ 719262 w 12198158"/>
              <a:gd name="connsiteY186" fmla="*/ 4525164 h 4977304"/>
              <a:gd name="connsiteX187" fmla="*/ 708402 w 12198158"/>
              <a:gd name="connsiteY187" fmla="*/ 4518999 h 4977304"/>
              <a:gd name="connsiteX188" fmla="*/ 596394 w 12198158"/>
              <a:gd name="connsiteY188" fmla="*/ 4472455 h 4977304"/>
              <a:gd name="connsiteX189" fmla="*/ 578149 w 12198158"/>
              <a:gd name="connsiteY189" fmla="*/ 4469575 h 4977304"/>
              <a:gd name="connsiteX190" fmla="*/ 571336 w 12198158"/>
              <a:gd name="connsiteY190" fmla="*/ 4469781 h 4977304"/>
              <a:gd name="connsiteX191" fmla="*/ 444802 w 12198158"/>
              <a:gd name="connsiteY191" fmla="*/ 4428480 h 4977304"/>
              <a:gd name="connsiteX192" fmla="*/ 403746 w 12198158"/>
              <a:gd name="connsiteY192" fmla="*/ 4422157 h 4977304"/>
              <a:gd name="connsiteX193" fmla="*/ 292240 w 12198158"/>
              <a:gd name="connsiteY193" fmla="*/ 4399681 h 4977304"/>
              <a:gd name="connsiteX194" fmla="*/ 118302 w 12198158"/>
              <a:gd name="connsiteY194" fmla="*/ 4343421 h 4977304"/>
              <a:gd name="connsiteX195" fmla="*/ 15516 w 12198158"/>
              <a:gd name="connsiteY195" fmla="*/ 4340320 h 4977304"/>
              <a:gd name="connsiteX196" fmla="*/ 2 w 12198158"/>
              <a:gd name="connsiteY196" fmla="*/ 4334381 h 4977304"/>
              <a:gd name="connsiteX197" fmla="*/ 2 w 12198158"/>
              <a:gd name="connsiteY197" fmla="*/ 3589361 h 4977304"/>
              <a:gd name="connsiteX198" fmla="*/ 0 w 12198158"/>
              <a:gd name="connsiteY198" fmla="*/ 3589361 h 4977304"/>
              <a:gd name="connsiteX199" fmla="*/ 0 w 12198158"/>
              <a:gd name="connsiteY199" fmla="*/ 3513036 h 4977304"/>
              <a:gd name="connsiteX200" fmla="*/ 0 w 12198158"/>
              <a:gd name="connsiteY200" fmla="*/ 2672265 h 4977304"/>
              <a:gd name="connsiteX201" fmla="*/ 0 w 12198158"/>
              <a:gd name="connsiteY201"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2672265 h 4977304"/>
              <a:gd name="connsiteX200" fmla="*/ 0 w 12198158"/>
              <a:gd name="connsiteY200"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3513036 h 4977304"/>
              <a:gd name="connsiteX199" fmla="*/ 0 w 12198158"/>
              <a:gd name="connsiteY199"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3589361 h 4977304"/>
              <a:gd name="connsiteX198" fmla="*/ 0 w 12198158"/>
              <a:gd name="connsiteY198"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2 w 12198158"/>
              <a:gd name="connsiteY196" fmla="*/ 3589361 h 4977304"/>
              <a:gd name="connsiteX197" fmla="*/ 0 w 12198158"/>
              <a:gd name="connsiteY197" fmla="*/ 0 h 4977304"/>
              <a:gd name="connsiteX0" fmla="*/ 0 w 12198158"/>
              <a:gd name="connsiteY0" fmla="*/ 0 h 4977304"/>
              <a:gd name="connsiteX1" fmla="*/ 12192000 w 12198158"/>
              <a:gd name="connsiteY1" fmla="*/ 0 h 4977304"/>
              <a:gd name="connsiteX2" fmla="*/ 12198158 w 12198158"/>
              <a:gd name="connsiteY2" fmla="*/ 3664565 h 4977304"/>
              <a:gd name="connsiteX3" fmla="*/ 12132764 w 12198158"/>
              <a:gd name="connsiteY3" fmla="*/ 3748492 h 4977304"/>
              <a:gd name="connsiteX4" fmla="*/ 12053056 w 12198158"/>
              <a:gd name="connsiteY4" fmla="*/ 3749753 h 4977304"/>
              <a:gd name="connsiteX5" fmla="*/ 11938513 w 12198158"/>
              <a:gd name="connsiteY5" fmla="*/ 3754367 h 4977304"/>
              <a:gd name="connsiteX6" fmla="*/ 11853342 w 12198158"/>
              <a:gd name="connsiteY6" fmla="*/ 3782688 h 4977304"/>
              <a:gd name="connsiteX7" fmla="*/ 11704569 w 12198158"/>
              <a:gd name="connsiteY7" fmla="*/ 3839336 h 4977304"/>
              <a:gd name="connsiteX8" fmla="*/ 11577641 w 12198158"/>
              <a:gd name="connsiteY8" fmla="*/ 3885996 h 4977304"/>
              <a:gd name="connsiteX9" fmla="*/ 11508791 w 12198158"/>
              <a:gd name="connsiteY9" fmla="*/ 3969283 h 4977304"/>
              <a:gd name="connsiteX10" fmla="*/ 11388373 w 12198158"/>
              <a:gd name="connsiteY10" fmla="*/ 4027440 h 4977304"/>
              <a:gd name="connsiteX11" fmla="*/ 11276406 w 12198158"/>
              <a:gd name="connsiteY11" fmla="*/ 4056099 h 4977304"/>
              <a:gd name="connsiteX12" fmla="*/ 11190251 w 12198158"/>
              <a:gd name="connsiteY12" fmla="*/ 4073272 h 4977304"/>
              <a:gd name="connsiteX13" fmla="*/ 11139995 w 12198158"/>
              <a:gd name="connsiteY13" fmla="*/ 4081811 h 4977304"/>
              <a:gd name="connsiteX14" fmla="*/ 11040727 w 12198158"/>
              <a:gd name="connsiteY14" fmla="*/ 4081109 h 4977304"/>
              <a:gd name="connsiteX15" fmla="*/ 10969005 w 12198158"/>
              <a:gd name="connsiteY15" fmla="*/ 4091154 h 4977304"/>
              <a:gd name="connsiteX16" fmla="*/ 10899772 w 12198158"/>
              <a:gd name="connsiteY16" fmla="*/ 4122857 h 4977304"/>
              <a:gd name="connsiteX17" fmla="*/ 10838983 w 12198158"/>
              <a:gd name="connsiteY17" fmla="*/ 4155791 h 4977304"/>
              <a:gd name="connsiteX18" fmla="*/ 10769520 w 12198158"/>
              <a:gd name="connsiteY18" fmla="*/ 4198574 h 4977304"/>
              <a:gd name="connsiteX19" fmla="*/ 10570843 w 12198158"/>
              <a:gd name="connsiteY19" fmla="*/ 4255424 h 4977304"/>
              <a:gd name="connsiteX20" fmla="*/ 10512263 w 12198158"/>
              <a:gd name="connsiteY20" fmla="*/ 4291698 h 4977304"/>
              <a:gd name="connsiteX21" fmla="*/ 10439016 w 12198158"/>
              <a:gd name="connsiteY21" fmla="*/ 4293933 h 4977304"/>
              <a:gd name="connsiteX22" fmla="*/ 10376941 w 12198158"/>
              <a:gd name="connsiteY22" fmla="*/ 4298111 h 4977304"/>
              <a:gd name="connsiteX23" fmla="*/ 10329960 w 12198158"/>
              <a:gd name="connsiteY23" fmla="*/ 4298774 h 4977304"/>
              <a:gd name="connsiteX24" fmla="*/ 10254256 w 12198158"/>
              <a:gd name="connsiteY24" fmla="*/ 4309364 h 4977304"/>
              <a:gd name="connsiteX25" fmla="*/ 10119745 w 12198158"/>
              <a:gd name="connsiteY25" fmla="*/ 4321869 h 4977304"/>
              <a:gd name="connsiteX26" fmla="*/ 10075444 w 12198158"/>
              <a:gd name="connsiteY26" fmla="*/ 4324144 h 4977304"/>
              <a:gd name="connsiteX27" fmla="*/ 10032543 w 12198158"/>
              <a:gd name="connsiteY27" fmla="*/ 4322337 h 4977304"/>
              <a:gd name="connsiteX28" fmla="*/ 9953375 w 12198158"/>
              <a:gd name="connsiteY28" fmla="*/ 4339186 h 4977304"/>
              <a:gd name="connsiteX29" fmla="*/ 9841223 w 12198158"/>
              <a:gd name="connsiteY29" fmla="*/ 4346536 h 4977304"/>
              <a:gd name="connsiteX30" fmla="*/ 9721820 w 12198158"/>
              <a:gd name="connsiteY30" fmla="*/ 4368481 h 4977304"/>
              <a:gd name="connsiteX31" fmla="*/ 9578114 w 12198158"/>
              <a:gd name="connsiteY31" fmla="*/ 4380883 h 4977304"/>
              <a:gd name="connsiteX32" fmla="*/ 9336820 w 12198158"/>
              <a:gd name="connsiteY32" fmla="*/ 4430514 h 4977304"/>
              <a:gd name="connsiteX33" fmla="*/ 9272837 w 12198158"/>
              <a:gd name="connsiteY33" fmla="*/ 4491645 h 4977304"/>
              <a:gd name="connsiteX34" fmla="*/ 9188677 w 12198158"/>
              <a:gd name="connsiteY34" fmla="*/ 4497828 h 4977304"/>
              <a:gd name="connsiteX35" fmla="*/ 9183116 w 12198158"/>
              <a:gd name="connsiteY35" fmla="*/ 4507862 h 4977304"/>
              <a:gd name="connsiteX36" fmla="*/ 9145128 w 12198158"/>
              <a:gd name="connsiteY36" fmla="*/ 4520027 h 4977304"/>
              <a:gd name="connsiteX37" fmla="*/ 9144106 w 12198158"/>
              <a:gd name="connsiteY37" fmla="*/ 4518870 h 4977304"/>
              <a:gd name="connsiteX38" fmla="*/ 9131223 w 12198158"/>
              <a:gd name="connsiteY38" fmla="*/ 4516515 h 4977304"/>
              <a:gd name="connsiteX39" fmla="*/ 9107733 w 12198158"/>
              <a:gd name="connsiteY39" fmla="*/ 4515031 h 4977304"/>
              <a:gd name="connsiteX40" fmla="*/ 9047414 w 12198158"/>
              <a:gd name="connsiteY40" fmla="*/ 4506003 h 4977304"/>
              <a:gd name="connsiteX41" fmla="*/ 8999479 w 12198158"/>
              <a:gd name="connsiteY41" fmla="*/ 4509570 h 4977304"/>
              <a:gd name="connsiteX42" fmla="*/ 8999194 w 12198158"/>
              <a:gd name="connsiteY42" fmla="*/ 4509309 h 4977304"/>
              <a:gd name="connsiteX43" fmla="*/ 8990231 w 12198158"/>
              <a:gd name="connsiteY43" fmla="*/ 4510625 h 4977304"/>
              <a:gd name="connsiteX44" fmla="*/ 8984397 w 12198158"/>
              <a:gd name="connsiteY44" fmla="*/ 4512863 h 4977304"/>
              <a:gd name="connsiteX45" fmla="*/ 8968351 w 12198158"/>
              <a:gd name="connsiteY45" fmla="*/ 4516366 h 4977304"/>
              <a:gd name="connsiteX46" fmla="*/ 8962029 w 12198158"/>
              <a:gd name="connsiteY46" fmla="*/ 4515606 h 4977304"/>
              <a:gd name="connsiteX47" fmla="*/ 8957069 w 12198158"/>
              <a:gd name="connsiteY47" fmla="*/ 4513190 h 4977304"/>
              <a:gd name="connsiteX48" fmla="*/ 8889695 w 12198158"/>
              <a:gd name="connsiteY48" fmla="*/ 4533539 h 4977304"/>
              <a:gd name="connsiteX49" fmla="*/ 8746606 w 12198158"/>
              <a:gd name="connsiteY49" fmla="*/ 4530613 h 4977304"/>
              <a:gd name="connsiteX50" fmla="*/ 8702038 w 12198158"/>
              <a:gd name="connsiteY50" fmla="*/ 4532895 h 4977304"/>
              <a:gd name="connsiteX51" fmla="*/ 8590337 w 12198158"/>
              <a:gd name="connsiteY51" fmla="*/ 4542204 h 4977304"/>
              <a:gd name="connsiteX52" fmla="*/ 8519543 w 12198158"/>
              <a:gd name="connsiteY52" fmla="*/ 4526086 h 4977304"/>
              <a:gd name="connsiteX53" fmla="*/ 8505306 w 12198158"/>
              <a:gd name="connsiteY53" fmla="*/ 4532509 h 4977304"/>
              <a:gd name="connsiteX54" fmla="*/ 8500493 w 12198158"/>
              <a:gd name="connsiteY54" fmla="*/ 4535768 h 4977304"/>
              <a:gd name="connsiteX55" fmla="*/ 8492299 w 12198158"/>
              <a:gd name="connsiteY55" fmla="*/ 4538742 h 4977304"/>
              <a:gd name="connsiteX56" fmla="*/ 8491926 w 12198158"/>
              <a:gd name="connsiteY56" fmla="*/ 4538547 h 4977304"/>
              <a:gd name="connsiteX57" fmla="*/ 8484586 w 12198158"/>
              <a:gd name="connsiteY57" fmla="*/ 4541860 h 4977304"/>
              <a:gd name="connsiteX58" fmla="*/ 8361601 w 12198158"/>
              <a:gd name="connsiteY58" fmla="*/ 4557109 h 4977304"/>
              <a:gd name="connsiteX59" fmla="*/ 8348227 w 12198158"/>
              <a:gd name="connsiteY59" fmla="*/ 4557320 h 4977304"/>
              <a:gd name="connsiteX60" fmla="*/ 8346801 w 12198158"/>
              <a:gd name="connsiteY60" fmla="*/ 4556408 h 4977304"/>
              <a:gd name="connsiteX61" fmla="*/ 8308886 w 12198158"/>
              <a:gd name="connsiteY61" fmla="*/ 4575677 h 4977304"/>
              <a:gd name="connsiteX62" fmla="*/ 8289640 w 12198158"/>
              <a:gd name="connsiteY62" fmla="*/ 4590767 h 4977304"/>
              <a:gd name="connsiteX63" fmla="*/ 8278750 w 12198158"/>
              <a:gd name="connsiteY63" fmla="*/ 4597091 h 4977304"/>
              <a:gd name="connsiteX64" fmla="*/ 8277624 w 12198158"/>
              <a:gd name="connsiteY64" fmla="*/ 4601916 h 4977304"/>
              <a:gd name="connsiteX65" fmla="*/ 8260561 w 12198158"/>
              <a:gd name="connsiteY65" fmla="*/ 4609708 h 4977304"/>
              <a:gd name="connsiteX66" fmla="*/ 8257864 w 12198158"/>
              <a:gd name="connsiteY66" fmla="*/ 4609458 h 4977304"/>
              <a:gd name="connsiteX67" fmla="*/ 8246529 w 12198158"/>
              <a:gd name="connsiteY67" fmla="*/ 4620148 h 4977304"/>
              <a:gd name="connsiteX68" fmla="*/ 8240334 w 12198158"/>
              <a:gd name="connsiteY68" fmla="*/ 4634257 h 4977304"/>
              <a:gd name="connsiteX69" fmla="*/ 8084875 w 12198158"/>
              <a:gd name="connsiteY69" fmla="*/ 4684387 h 4977304"/>
              <a:gd name="connsiteX70" fmla="*/ 7900134 w 12198158"/>
              <a:gd name="connsiteY70" fmla="*/ 4729969 h 4977304"/>
              <a:gd name="connsiteX71" fmla="*/ 7713595 w 12198158"/>
              <a:gd name="connsiteY71" fmla="*/ 4757895 h 4977304"/>
              <a:gd name="connsiteX72" fmla="*/ 7609267 w 12198158"/>
              <a:gd name="connsiteY72" fmla="*/ 4754126 h 4977304"/>
              <a:gd name="connsiteX73" fmla="*/ 7522521 w 12198158"/>
              <a:gd name="connsiteY73" fmla="*/ 4760455 h 4977304"/>
              <a:gd name="connsiteX74" fmla="*/ 7514554 w 12198158"/>
              <a:gd name="connsiteY74" fmla="*/ 4763228 h 4977304"/>
              <a:gd name="connsiteX75" fmla="*/ 7502403 w 12198158"/>
              <a:gd name="connsiteY75" fmla="*/ 4764677 h 4977304"/>
              <a:gd name="connsiteX76" fmla="*/ 7502032 w 12198158"/>
              <a:gd name="connsiteY76" fmla="*/ 4764322 h 4977304"/>
              <a:gd name="connsiteX77" fmla="*/ 7490794 w 12198158"/>
              <a:gd name="connsiteY77" fmla="*/ 4766442 h 4977304"/>
              <a:gd name="connsiteX78" fmla="*/ 7400450 w 12198158"/>
              <a:gd name="connsiteY78" fmla="*/ 4757640 h 4977304"/>
              <a:gd name="connsiteX79" fmla="*/ 7307302 w 12198158"/>
              <a:gd name="connsiteY79" fmla="*/ 4747220 h 4977304"/>
              <a:gd name="connsiteX80" fmla="*/ 7305976 w 12198158"/>
              <a:gd name="connsiteY80" fmla="*/ 4745654 h 4977304"/>
              <a:gd name="connsiteX81" fmla="*/ 7213744 w 12198158"/>
              <a:gd name="connsiteY81" fmla="*/ 4773074 h 4977304"/>
              <a:gd name="connsiteX82" fmla="*/ 7196298 w 12198158"/>
              <a:gd name="connsiteY82" fmla="*/ 4778016 h 4977304"/>
              <a:gd name="connsiteX83" fmla="*/ 7192202 w 12198158"/>
              <a:gd name="connsiteY83" fmla="*/ 4783834 h 4977304"/>
              <a:gd name="connsiteX84" fmla="*/ 7166024 w 12198158"/>
              <a:gd name="connsiteY84" fmla="*/ 4788882 h 4977304"/>
              <a:gd name="connsiteX85" fmla="*/ 7092253 w 12198158"/>
              <a:gd name="connsiteY85" fmla="*/ 4802161 h 4977304"/>
              <a:gd name="connsiteX86" fmla="*/ 7013814 w 12198158"/>
              <a:gd name="connsiteY86" fmla="*/ 4801755 h 4977304"/>
              <a:gd name="connsiteX87" fmla="*/ 6899540 w 12198158"/>
              <a:gd name="connsiteY87" fmla="*/ 4833798 h 4977304"/>
              <a:gd name="connsiteX88" fmla="*/ 6703746 w 12198158"/>
              <a:gd name="connsiteY88" fmla="*/ 4864157 h 4977304"/>
              <a:gd name="connsiteX89" fmla="*/ 6545085 w 12198158"/>
              <a:gd name="connsiteY89" fmla="*/ 4895408 h 4977304"/>
              <a:gd name="connsiteX90" fmla="*/ 6313345 w 12198158"/>
              <a:gd name="connsiteY90" fmla="*/ 4946232 h 4977304"/>
              <a:gd name="connsiteX91" fmla="*/ 6164558 w 12198158"/>
              <a:gd name="connsiteY91" fmla="*/ 4948498 h 4977304"/>
              <a:gd name="connsiteX92" fmla="*/ 6069796 w 12198158"/>
              <a:gd name="connsiteY92" fmla="*/ 4970720 h 4977304"/>
              <a:gd name="connsiteX93" fmla="*/ 6064481 w 12198158"/>
              <a:gd name="connsiteY93" fmla="*/ 4969051 h 4977304"/>
              <a:gd name="connsiteX94" fmla="*/ 6044602 w 12198158"/>
              <a:gd name="connsiteY94" fmla="*/ 4969792 h 4977304"/>
              <a:gd name="connsiteX95" fmla="*/ 6037252 w 12198158"/>
              <a:gd name="connsiteY95" fmla="*/ 4960726 h 4977304"/>
              <a:gd name="connsiteX96" fmla="*/ 6006081 w 12198158"/>
              <a:gd name="connsiteY96" fmla="*/ 4955195 h 4977304"/>
              <a:gd name="connsiteX97" fmla="*/ 5920065 w 12198158"/>
              <a:gd name="connsiteY97" fmla="*/ 4944866 h 4977304"/>
              <a:gd name="connsiteX98" fmla="*/ 5755077 w 12198158"/>
              <a:gd name="connsiteY98" fmla="*/ 4976193 h 4977304"/>
              <a:gd name="connsiteX99" fmla="*/ 5623207 w 12198158"/>
              <a:gd name="connsiteY99" fmla="*/ 4977304 h 4977304"/>
              <a:gd name="connsiteX100" fmla="*/ 5467256 w 12198158"/>
              <a:gd name="connsiteY100" fmla="*/ 4962079 h 4977304"/>
              <a:gd name="connsiteX101" fmla="*/ 5429137 w 12198158"/>
              <a:gd name="connsiteY101" fmla="*/ 4949858 h 4977304"/>
              <a:gd name="connsiteX102" fmla="*/ 5378078 w 12198158"/>
              <a:gd name="connsiteY102" fmla="*/ 4930634 h 4977304"/>
              <a:gd name="connsiteX103" fmla="*/ 5258253 w 12198158"/>
              <a:gd name="connsiteY103" fmla="*/ 4908461 h 4977304"/>
              <a:gd name="connsiteX104" fmla="*/ 5219477 w 12198158"/>
              <a:gd name="connsiteY104" fmla="*/ 4896381 h 4977304"/>
              <a:gd name="connsiteX105" fmla="*/ 5171208 w 12198158"/>
              <a:gd name="connsiteY105" fmla="*/ 4893134 h 4977304"/>
              <a:gd name="connsiteX106" fmla="*/ 5153115 w 12198158"/>
              <a:gd name="connsiteY106" fmla="*/ 4885290 h 4977304"/>
              <a:gd name="connsiteX107" fmla="*/ 5139168 w 12198158"/>
              <a:gd name="connsiteY107" fmla="*/ 4881597 h 4977304"/>
              <a:gd name="connsiteX108" fmla="*/ 5136167 w 12198158"/>
              <a:gd name="connsiteY108" fmla="*/ 4879315 h 4977304"/>
              <a:gd name="connsiteX109" fmla="*/ 5118243 w 12198158"/>
              <a:gd name="connsiteY109" fmla="*/ 4867529 h 4977304"/>
              <a:gd name="connsiteX110" fmla="*/ 5062411 w 12198158"/>
              <a:gd name="connsiteY110" fmla="*/ 4874665 h 4977304"/>
              <a:gd name="connsiteX111" fmla="*/ 5008170 w 12198158"/>
              <a:gd name="connsiteY111" fmla="*/ 4856876 h 4977304"/>
              <a:gd name="connsiteX112" fmla="*/ 4837210 w 12198158"/>
              <a:gd name="connsiteY112" fmla="*/ 4830794 h 4977304"/>
              <a:gd name="connsiteX113" fmla="*/ 4759270 w 12198158"/>
              <a:gd name="connsiteY113" fmla="*/ 4800638 h 4977304"/>
              <a:gd name="connsiteX114" fmla="*/ 4720035 w 12198158"/>
              <a:gd name="connsiteY114" fmla="*/ 4790848 h 4977304"/>
              <a:gd name="connsiteX115" fmla="*/ 4718027 w 12198158"/>
              <a:gd name="connsiteY115" fmla="*/ 4790035 h 4977304"/>
              <a:gd name="connsiteX116" fmla="*/ 4718961 w 12198158"/>
              <a:gd name="connsiteY116" fmla="*/ 4789806 h 4977304"/>
              <a:gd name="connsiteX117" fmla="*/ 4714055 w 12198158"/>
              <a:gd name="connsiteY117" fmla="*/ 4788426 h 4977304"/>
              <a:gd name="connsiteX118" fmla="*/ 4718027 w 12198158"/>
              <a:gd name="connsiteY118" fmla="*/ 4790035 h 4977304"/>
              <a:gd name="connsiteX119" fmla="*/ 4712381 w 12198158"/>
              <a:gd name="connsiteY119" fmla="*/ 4791420 h 4977304"/>
              <a:gd name="connsiteX120" fmla="*/ 4512801 w 12198158"/>
              <a:gd name="connsiteY120" fmla="*/ 4780666 h 4977304"/>
              <a:gd name="connsiteX121" fmla="*/ 4425588 w 12198158"/>
              <a:gd name="connsiteY121" fmla="*/ 4769100 h 4977304"/>
              <a:gd name="connsiteX122" fmla="*/ 4314086 w 12198158"/>
              <a:gd name="connsiteY122" fmla="*/ 4774822 h 4977304"/>
              <a:gd name="connsiteX123" fmla="*/ 4312230 w 12198158"/>
              <a:gd name="connsiteY123" fmla="*/ 4773365 h 4977304"/>
              <a:gd name="connsiteX124" fmla="*/ 4292278 w 12198158"/>
              <a:gd name="connsiteY124" fmla="*/ 4771325 h 4977304"/>
              <a:gd name="connsiteX125" fmla="*/ 4287201 w 12198158"/>
              <a:gd name="connsiteY125" fmla="*/ 4774493 h 4977304"/>
              <a:gd name="connsiteX126" fmla="*/ 4273289 w 12198158"/>
              <a:gd name="connsiteY126" fmla="*/ 4774225 h 4977304"/>
              <a:gd name="connsiteX127" fmla="*/ 4245283 w 12198158"/>
              <a:gd name="connsiteY127" fmla="*/ 4776749 h 4977304"/>
              <a:gd name="connsiteX128" fmla="*/ 4199245 w 12198158"/>
              <a:gd name="connsiteY128" fmla="*/ 4773714 h 4977304"/>
              <a:gd name="connsiteX129" fmla="*/ 4198941 w 12198158"/>
              <a:gd name="connsiteY129" fmla="*/ 4772347 h 4977304"/>
              <a:gd name="connsiteX130" fmla="*/ 4188453 w 12198158"/>
              <a:gd name="connsiteY130" fmla="*/ 4766228 h 4977304"/>
              <a:gd name="connsiteX131" fmla="*/ 4139982 w 12198158"/>
              <a:gd name="connsiteY131" fmla="*/ 4748999 h 4977304"/>
              <a:gd name="connsiteX132" fmla="*/ 4080374 w 12198158"/>
              <a:gd name="connsiteY132" fmla="*/ 4720184 h 4977304"/>
              <a:gd name="connsiteX133" fmla="*/ 4071828 w 12198158"/>
              <a:gd name="connsiteY133" fmla="*/ 4719278 h 4977304"/>
              <a:gd name="connsiteX134" fmla="*/ 4071710 w 12198158"/>
              <a:gd name="connsiteY134" fmla="*/ 4718953 h 4977304"/>
              <a:gd name="connsiteX135" fmla="*/ 4056247 w 12198158"/>
              <a:gd name="connsiteY135" fmla="*/ 4717622 h 4977304"/>
              <a:gd name="connsiteX136" fmla="*/ 4039668 w 12198158"/>
              <a:gd name="connsiteY136" fmla="*/ 4715861 h 4977304"/>
              <a:gd name="connsiteX137" fmla="*/ 4034303 w 12198158"/>
              <a:gd name="connsiteY137" fmla="*/ 4713218 h 4977304"/>
              <a:gd name="connsiteX138" fmla="*/ 4032672 w 12198158"/>
              <a:gd name="connsiteY138" fmla="*/ 4709236 h 4977304"/>
              <a:gd name="connsiteX139" fmla="*/ 4031088 w 12198158"/>
              <a:gd name="connsiteY139" fmla="*/ 4709491 h 4977304"/>
              <a:gd name="connsiteX140" fmla="*/ 4001867 w 12198158"/>
              <a:gd name="connsiteY140" fmla="*/ 4695842 h 4977304"/>
              <a:gd name="connsiteX141" fmla="*/ 3934220 w 12198158"/>
              <a:gd name="connsiteY141" fmla="*/ 4676884 h 4977304"/>
              <a:gd name="connsiteX142" fmla="*/ 3894676 w 12198158"/>
              <a:gd name="connsiteY142" fmla="*/ 4670743 h 4977304"/>
              <a:gd name="connsiteX143" fmla="*/ 3787232 w 12198158"/>
              <a:gd name="connsiteY143" fmla="*/ 4648764 h 4977304"/>
              <a:gd name="connsiteX144" fmla="*/ 3680057 w 12198158"/>
              <a:gd name="connsiteY144" fmla="*/ 4622784 h 4977304"/>
              <a:gd name="connsiteX145" fmla="*/ 3607627 w 12198158"/>
              <a:gd name="connsiteY145" fmla="*/ 4587738 h 4977304"/>
              <a:gd name="connsiteX146" fmla="*/ 3601451 w 12198158"/>
              <a:gd name="connsiteY146" fmla="*/ 4589218 h 4977304"/>
              <a:gd name="connsiteX147" fmla="*/ 3592338 w 12198158"/>
              <a:gd name="connsiteY147" fmla="*/ 4589396 h 4977304"/>
              <a:gd name="connsiteX148" fmla="*/ 3592104 w 12198158"/>
              <a:gd name="connsiteY148" fmla="*/ 4589103 h 4977304"/>
              <a:gd name="connsiteX149" fmla="*/ 3583586 w 12198158"/>
              <a:gd name="connsiteY149" fmla="*/ 4589853 h 4977304"/>
              <a:gd name="connsiteX150" fmla="*/ 3533777 w 12198158"/>
              <a:gd name="connsiteY150" fmla="*/ 4579320 h 4977304"/>
              <a:gd name="connsiteX151" fmla="*/ 3470906 w 12198158"/>
              <a:gd name="connsiteY151" fmla="*/ 4575344 h 4977304"/>
              <a:gd name="connsiteX152" fmla="*/ 3398460 w 12198158"/>
              <a:gd name="connsiteY152" fmla="*/ 4562260 h 4977304"/>
              <a:gd name="connsiteX153" fmla="*/ 3361644 w 12198158"/>
              <a:gd name="connsiteY153" fmla="*/ 4580670 h 4977304"/>
              <a:gd name="connsiteX154" fmla="*/ 3341795 w 12198158"/>
              <a:gd name="connsiteY154" fmla="*/ 4582496 h 4977304"/>
              <a:gd name="connsiteX155" fmla="*/ 3339469 w 12198158"/>
              <a:gd name="connsiteY155" fmla="*/ 4581438 h 4977304"/>
              <a:gd name="connsiteX156" fmla="*/ 3260180 w 12198158"/>
              <a:gd name="connsiteY156" fmla="*/ 4587820 h 4977304"/>
              <a:gd name="connsiteX157" fmla="*/ 3140460 w 12198158"/>
              <a:gd name="connsiteY157" fmla="*/ 4596263 h 4977304"/>
              <a:gd name="connsiteX158" fmla="*/ 3028270 w 12198158"/>
              <a:gd name="connsiteY158" fmla="*/ 4599134 h 4977304"/>
              <a:gd name="connsiteX159" fmla="*/ 2779714 w 12198158"/>
              <a:gd name="connsiteY159" fmla="*/ 4622831 h 4977304"/>
              <a:gd name="connsiteX160" fmla="*/ 2649525 w 12198158"/>
              <a:gd name="connsiteY160" fmla="*/ 4658086 h 4977304"/>
              <a:gd name="connsiteX161" fmla="*/ 2566315 w 12198158"/>
              <a:gd name="connsiteY161" fmla="*/ 4605776 h 4977304"/>
              <a:gd name="connsiteX162" fmla="*/ 2441626 w 12198158"/>
              <a:gd name="connsiteY162" fmla="*/ 4620872 h 4977304"/>
              <a:gd name="connsiteX163" fmla="*/ 2313568 w 12198158"/>
              <a:gd name="connsiteY163" fmla="*/ 4630067 h 4977304"/>
              <a:gd name="connsiteX164" fmla="*/ 2207105 w 12198158"/>
              <a:gd name="connsiteY164" fmla="*/ 4624384 h 4977304"/>
              <a:gd name="connsiteX165" fmla="*/ 2093268 w 12198158"/>
              <a:gd name="connsiteY165" fmla="*/ 4606236 h 4977304"/>
              <a:gd name="connsiteX166" fmla="*/ 1996024 w 12198158"/>
              <a:gd name="connsiteY166" fmla="*/ 4597526 h 4977304"/>
              <a:gd name="connsiteX167" fmla="*/ 1926886 w 12198158"/>
              <a:gd name="connsiteY167" fmla="*/ 4621358 h 4977304"/>
              <a:gd name="connsiteX168" fmla="*/ 1920368 w 12198158"/>
              <a:gd name="connsiteY168" fmla="*/ 4616112 h 4977304"/>
              <a:gd name="connsiteX169" fmla="*/ 1871831 w 12198158"/>
              <a:gd name="connsiteY169" fmla="*/ 4617844 h 4977304"/>
              <a:gd name="connsiteX170" fmla="*/ 1785463 w 12198158"/>
              <a:gd name="connsiteY170" fmla="*/ 4647841 h 4977304"/>
              <a:gd name="connsiteX171" fmla="*/ 1737045 w 12198158"/>
              <a:gd name="connsiteY171" fmla="*/ 4642356 h 4977304"/>
              <a:gd name="connsiteX172" fmla="*/ 1673954 w 12198158"/>
              <a:gd name="connsiteY172" fmla="*/ 4624601 h 4977304"/>
              <a:gd name="connsiteX173" fmla="*/ 1602834 w 12198158"/>
              <a:gd name="connsiteY173" fmla="*/ 4640924 h 4977304"/>
              <a:gd name="connsiteX174" fmla="*/ 1490351 w 12198158"/>
              <a:gd name="connsiteY174" fmla="*/ 4613132 h 4977304"/>
              <a:gd name="connsiteX175" fmla="*/ 1149212 w 12198158"/>
              <a:gd name="connsiteY175" fmla="*/ 4564210 h 4977304"/>
              <a:gd name="connsiteX176" fmla="*/ 938574 w 12198158"/>
              <a:gd name="connsiteY176" fmla="*/ 4566821 h 4977304"/>
              <a:gd name="connsiteX177" fmla="*/ 857697 w 12198158"/>
              <a:gd name="connsiteY177" fmla="*/ 4525391 h 4977304"/>
              <a:gd name="connsiteX178" fmla="*/ 836981 w 12198158"/>
              <a:gd name="connsiteY178" fmla="*/ 4526708 h 4977304"/>
              <a:gd name="connsiteX179" fmla="*/ 816264 w 12198158"/>
              <a:gd name="connsiteY179" fmla="*/ 4524575 h 4977304"/>
              <a:gd name="connsiteX180" fmla="*/ 810965 w 12198158"/>
              <a:gd name="connsiteY180" fmla="*/ 4527718 h 4977304"/>
              <a:gd name="connsiteX181" fmla="*/ 796509 w 12198158"/>
              <a:gd name="connsiteY181" fmla="*/ 4527387 h 4977304"/>
              <a:gd name="connsiteX182" fmla="*/ 767389 w 12198158"/>
              <a:gd name="connsiteY182" fmla="*/ 4529784 h 4977304"/>
              <a:gd name="connsiteX183" fmla="*/ 762544 w 12198158"/>
              <a:gd name="connsiteY183" fmla="*/ 4527372 h 4977304"/>
              <a:gd name="connsiteX184" fmla="*/ 719567 w 12198158"/>
              <a:gd name="connsiteY184" fmla="*/ 4526534 h 4977304"/>
              <a:gd name="connsiteX185" fmla="*/ 719262 w 12198158"/>
              <a:gd name="connsiteY185" fmla="*/ 4525164 h 4977304"/>
              <a:gd name="connsiteX186" fmla="*/ 708402 w 12198158"/>
              <a:gd name="connsiteY186" fmla="*/ 4518999 h 4977304"/>
              <a:gd name="connsiteX187" fmla="*/ 596394 w 12198158"/>
              <a:gd name="connsiteY187" fmla="*/ 4472455 h 4977304"/>
              <a:gd name="connsiteX188" fmla="*/ 578149 w 12198158"/>
              <a:gd name="connsiteY188" fmla="*/ 4469575 h 4977304"/>
              <a:gd name="connsiteX189" fmla="*/ 571336 w 12198158"/>
              <a:gd name="connsiteY189" fmla="*/ 4469781 h 4977304"/>
              <a:gd name="connsiteX190" fmla="*/ 444802 w 12198158"/>
              <a:gd name="connsiteY190" fmla="*/ 4428480 h 4977304"/>
              <a:gd name="connsiteX191" fmla="*/ 403746 w 12198158"/>
              <a:gd name="connsiteY191" fmla="*/ 4422157 h 4977304"/>
              <a:gd name="connsiteX192" fmla="*/ 292240 w 12198158"/>
              <a:gd name="connsiteY192" fmla="*/ 4399681 h 4977304"/>
              <a:gd name="connsiteX193" fmla="*/ 118302 w 12198158"/>
              <a:gd name="connsiteY193" fmla="*/ 4343421 h 4977304"/>
              <a:gd name="connsiteX194" fmla="*/ 15516 w 12198158"/>
              <a:gd name="connsiteY194" fmla="*/ 4340320 h 4977304"/>
              <a:gd name="connsiteX195" fmla="*/ 2 w 12198158"/>
              <a:gd name="connsiteY195" fmla="*/ 4334381 h 4977304"/>
              <a:gd name="connsiteX196" fmla="*/ 0 w 12198158"/>
              <a:gd name="connsiteY196" fmla="*/ 0 h 497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2198158" h="4977304">
                <a:moveTo>
                  <a:pt x="0" y="0"/>
                </a:moveTo>
                <a:lnTo>
                  <a:pt x="12192000" y="0"/>
                </a:lnTo>
                <a:cubicBezTo>
                  <a:pt x="12194053" y="1221522"/>
                  <a:pt x="12196105" y="2443043"/>
                  <a:pt x="12198158" y="3664565"/>
                </a:cubicBezTo>
                <a:lnTo>
                  <a:pt x="12132764" y="3748492"/>
                </a:lnTo>
                <a:cubicBezTo>
                  <a:pt x="12118570" y="3746087"/>
                  <a:pt x="12066475" y="3748051"/>
                  <a:pt x="12053056" y="3749753"/>
                </a:cubicBezTo>
                <a:cubicBezTo>
                  <a:pt x="11951151" y="3723523"/>
                  <a:pt x="11987956" y="3741350"/>
                  <a:pt x="11938513" y="3754367"/>
                </a:cubicBezTo>
                <a:cubicBezTo>
                  <a:pt x="11893437" y="3756229"/>
                  <a:pt x="11892333" y="3768527"/>
                  <a:pt x="11853342" y="3782688"/>
                </a:cubicBezTo>
                <a:lnTo>
                  <a:pt x="11704569" y="3839336"/>
                </a:lnTo>
                <a:cubicBezTo>
                  <a:pt x="11658619" y="3856554"/>
                  <a:pt x="11620159" y="3839774"/>
                  <a:pt x="11577641" y="3885996"/>
                </a:cubicBezTo>
                <a:lnTo>
                  <a:pt x="11508791" y="3969283"/>
                </a:lnTo>
                <a:cubicBezTo>
                  <a:pt x="11460627" y="3971273"/>
                  <a:pt x="11432986" y="4009558"/>
                  <a:pt x="11388373" y="4027440"/>
                </a:cubicBezTo>
                <a:cubicBezTo>
                  <a:pt x="11343278" y="4048257"/>
                  <a:pt x="11314689" y="4047456"/>
                  <a:pt x="11276406" y="4056099"/>
                </a:cubicBezTo>
                <a:cubicBezTo>
                  <a:pt x="11261021" y="4049529"/>
                  <a:pt x="11204601" y="4061517"/>
                  <a:pt x="11190251" y="4073272"/>
                </a:cubicBezTo>
                <a:cubicBezTo>
                  <a:pt x="11148224" y="4071760"/>
                  <a:pt x="11166866" y="4068152"/>
                  <a:pt x="11139995" y="4081811"/>
                </a:cubicBezTo>
                <a:cubicBezTo>
                  <a:pt x="11109018" y="4049468"/>
                  <a:pt x="11068949" y="4077660"/>
                  <a:pt x="11040727" y="4081109"/>
                </a:cubicBezTo>
                <a:cubicBezTo>
                  <a:pt x="11023237" y="4085061"/>
                  <a:pt x="10985662" y="4089557"/>
                  <a:pt x="10969005" y="4091154"/>
                </a:cubicBezTo>
                <a:cubicBezTo>
                  <a:pt x="10940582" y="4090832"/>
                  <a:pt x="10898726" y="4139134"/>
                  <a:pt x="10899772" y="4122857"/>
                </a:cubicBezTo>
                <a:cubicBezTo>
                  <a:pt x="10876619" y="4120124"/>
                  <a:pt x="10869907" y="4153686"/>
                  <a:pt x="10838983" y="4155791"/>
                </a:cubicBezTo>
                <a:cubicBezTo>
                  <a:pt x="10773332" y="4195792"/>
                  <a:pt x="10814211" y="4181968"/>
                  <a:pt x="10769520" y="4198574"/>
                </a:cubicBezTo>
                <a:cubicBezTo>
                  <a:pt x="10724830" y="4215180"/>
                  <a:pt x="10633260" y="4238403"/>
                  <a:pt x="10570843" y="4255424"/>
                </a:cubicBezTo>
                <a:cubicBezTo>
                  <a:pt x="10542692" y="4260653"/>
                  <a:pt x="10551563" y="4286463"/>
                  <a:pt x="10512263" y="4291698"/>
                </a:cubicBezTo>
                <a:cubicBezTo>
                  <a:pt x="10488463" y="4290048"/>
                  <a:pt x="10466846" y="4304648"/>
                  <a:pt x="10439016" y="4293933"/>
                </a:cubicBezTo>
                <a:cubicBezTo>
                  <a:pt x="10429577" y="4289548"/>
                  <a:pt x="10402340" y="4290424"/>
                  <a:pt x="10376941" y="4298111"/>
                </a:cubicBezTo>
                <a:cubicBezTo>
                  <a:pt x="10367909" y="4289198"/>
                  <a:pt x="10340964" y="4298606"/>
                  <a:pt x="10329960" y="4298774"/>
                </a:cubicBezTo>
                <a:cubicBezTo>
                  <a:pt x="10316703" y="4291487"/>
                  <a:pt x="10267890" y="4301333"/>
                  <a:pt x="10254256" y="4309364"/>
                </a:cubicBezTo>
                <a:lnTo>
                  <a:pt x="10119745" y="4321869"/>
                </a:lnTo>
                <a:lnTo>
                  <a:pt x="10075444" y="4324144"/>
                </a:lnTo>
                <a:cubicBezTo>
                  <a:pt x="10067850" y="4321897"/>
                  <a:pt x="10040161" y="4323339"/>
                  <a:pt x="10032543" y="4322337"/>
                </a:cubicBezTo>
                <a:cubicBezTo>
                  <a:pt x="9991791" y="4333306"/>
                  <a:pt x="9977737" y="4333839"/>
                  <a:pt x="9953375" y="4339186"/>
                </a:cubicBezTo>
                <a:cubicBezTo>
                  <a:pt x="9912366" y="4339340"/>
                  <a:pt x="9882148" y="4335866"/>
                  <a:pt x="9841223" y="4346536"/>
                </a:cubicBezTo>
                <a:lnTo>
                  <a:pt x="9721820" y="4368481"/>
                </a:lnTo>
                <a:cubicBezTo>
                  <a:pt x="9668605" y="4358070"/>
                  <a:pt x="9595633" y="4367186"/>
                  <a:pt x="9578114" y="4380883"/>
                </a:cubicBezTo>
                <a:cubicBezTo>
                  <a:pt x="9512605" y="4396386"/>
                  <a:pt x="9409151" y="4424759"/>
                  <a:pt x="9336820" y="4430514"/>
                </a:cubicBezTo>
                <a:lnTo>
                  <a:pt x="9272837" y="4491645"/>
                </a:lnTo>
                <a:lnTo>
                  <a:pt x="9188677" y="4497828"/>
                </a:lnTo>
                <a:lnTo>
                  <a:pt x="9183116" y="4507862"/>
                </a:lnTo>
                <a:lnTo>
                  <a:pt x="9145128" y="4520027"/>
                </a:lnTo>
                <a:lnTo>
                  <a:pt x="9144106" y="4518870"/>
                </a:lnTo>
                <a:cubicBezTo>
                  <a:pt x="9140946" y="4516556"/>
                  <a:pt x="9136985" y="4515370"/>
                  <a:pt x="9131223" y="4516515"/>
                </a:cubicBezTo>
                <a:cubicBezTo>
                  <a:pt x="9132769" y="4495356"/>
                  <a:pt x="9124864" y="4509787"/>
                  <a:pt x="9107733" y="4515031"/>
                </a:cubicBezTo>
                <a:cubicBezTo>
                  <a:pt x="9106313" y="4483339"/>
                  <a:pt x="9062068" y="4520734"/>
                  <a:pt x="9047414" y="4506003"/>
                </a:cubicBezTo>
                <a:lnTo>
                  <a:pt x="8999479" y="4509570"/>
                </a:lnTo>
                <a:lnTo>
                  <a:pt x="8999194" y="4509309"/>
                </a:lnTo>
                <a:cubicBezTo>
                  <a:pt x="8997140" y="4509070"/>
                  <a:pt x="8994323" y="4509427"/>
                  <a:pt x="8990231" y="4510625"/>
                </a:cubicBezTo>
                <a:lnTo>
                  <a:pt x="8984397" y="4512863"/>
                </a:lnTo>
                <a:lnTo>
                  <a:pt x="8968351" y="4516366"/>
                </a:lnTo>
                <a:lnTo>
                  <a:pt x="8962029" y="4515606"/>
                </a:lnTo>
                <a:lnTo>
                  <a:pt x="8957069" y="4513190"/>
                </a:lnTo>
                <a:cubicBezTo>
                  <a:pt x="8948720" y="4521824"/>
                  <a:pt x="8916209" y="4555353"/>
                  <a:pt x="8889695" y="4533539"/>
                </a:cubicBezTo>
                <a:cubicBezTo>
                  <a:pt x="8858762" y="4534647"/>
                  <a:pt x="8783440" y="4526750"/>
                  <a:pt x="8746606" y="4530613"/>
                </a:cubicBezTo>
                <a:cubicBezTo>
                  <a:pt x="8714005" y="4542255"/>
                  <a:pt x="8742361" y="4527419"/>
                  <a:pt x="8702038" y="4532895"/>
                </a:cubicBezTo>
                <a:cubicBezTo>
                  <a:pt x="8665825" y="4554110"/>
                  <a:pt x="8633382" y="4536256"/>
                  <a:pt x="8590337" y="4542204"/>
                </a:cubicBezTo>
                <a:lnTo>
                  <a:pt x="8519543" y="4526086"/>
                </a:lnTo>
                <a:lnTo>
                  <a:pt x="8505306" y="4532509"/>
                </a:lnTo>
                <a:lnTo>
                  <a:pt x="8500493" y="4535768"/>
                </a:lnTo>
                <a:cubicBezTo>
                  <a:pt x="8496977" y="4537698"/>
                  <a:pt x="8494378" y="4538579"/>
                  <a:pt x="8492299" y="4538742"/>
                </a:cubicBezTo>
                <a:lnTo>
                  <a:pt x="8491926" y="4538547"/>
                </a:lnTo>
                <a:lnTo>
                  <a:pt x="8484586" y="4541860"/>
                </a:lnTo>
                <a:lnTo>
                  <a:pt x="8361601" y="4557109"/>
                </a:lnTo>
                <a:cubicBezTo>
                  <a:pt x="8356446" y="4559308"/>
                  <a:pt x="8352158" y="4558930"/>
                  <a:pt x="8348227" y="4557320"/>
                </a:cubicBezTo>
                <a:lnTo>
                  <a:pt x="8346801" y="4556408"/>
                </a:lnTo>
                <a:lnTo>
                  <a:pt x="8308886" y="4575677"/>
                </a:lnTo>
                <a:lnTo>
                  <a:pt x="8289640" y="4590767"/>
                </a:lnTo>
                <a:lnTo>
                  <a:pt x="8278750" y="4597091"/>
                </a:lnTo>
                <a:lnTo>
                  <a:pt x="8277624" y="4601916"/>
                </a:lnTo>
                <a:cubicBezTo>
                  <a:pt x="8275321" y="4605440"/>
                  <a:pt x="8270631" y="4608316"/>
                  <a:pt x="8260561" y="4609708"/>
                </a:cubicBezTo>
                <a:lnTo>
                  <a:pt x="8257864" y="4609458"/>
                </a:lnTo>
                <a:lnTo>
                  <a:pt x="8246529" y="4620148"/>
                </a:lnTo>
                <a:cubicBezTo>
                  <a:pt x="8243357" y="4624329"/>
                  <a:pt x="8241146" y="4628979"/>
                  <a:pt x="8240334" y="4634257"/>
                </a:cubicBezTo>
                <a:cubicBezTo>
                  <a:pt x="8176370" y="4631100"/>
                  <a:pt x="8141696" y="4668156"/>
                  <a:pt x="8084875" y="4684387"/>
                </a:cubicBezTo>
                <a:cubicBezTo>
                  <a:pt x="8020114" y="4709519"/>
                  <a:pt x="7961756" y="4732581"/>
                  <a:pt x="7900134" y="4729969"/>
                </a:cubicBezTo>
                <a:cubicBezTo>
                  <a:pt x="7829893" y="4746164"/>
                  <a:pt x="7775775" y="4748586"/>
                  <a:pt x="7713595" y="4757895"/>
                </a:cubicBezTo>
                <a:lnTo>
                  <a:pt x="7609267" y="4754126"/>
                </a:lnTo>
                <a:lnTo>
                  <a:pt x="7522521" y="4760455"/>
                </a:lnTo>
                <a:lnTo>
                  <a:pt x="7514554" y="4763228"/>
                </a:lnTo>
                <a:cubicBezTo>
                  <a:pt x="7508980" y="4764682"/>
                  <a:pt x="7505163" y="4765062"/>
                  <a:pt x="7502403" y="4764677"/>
                </a:cubicBezTo>
                <a:lnTo>
                  <a:pt x="7502032" y="4764322"/>
                </a:lnTo>
                <a:lnTo>
                  <a:pt x="7490794" y="4766442"/>
                </a:lnTo>
                <a:cubicBezTo>
                  <a:pt x="7471998" y="4770914"/>
                  <a:pt x="7417576" y="4752001"/>
                  <a:pt x="7400450" y="4757640"/>
                </a:cubicBezTo>
                <a:cubicBezTo>
                  <a:pt x="7369869" y="4754437"/>
                  <a:pt x="7329097" y="4753237"/>
                  <a:pt x="7307302" y="4747220"/>
                </a:cubicBezTo>
                <a:lnTo>
                  <a:pt x="7305976" y="4745654"/>
                </a:lnTo>
                <a:lnTo>
                  <a:pt x="7213744" y="4773074"/>
                </a:lnTo>
                <a:lnTo>
                  <a:pt x="7196298" y="4778016"/>
                </a:lnTo>
                <a:lnTo>
                  <a:pt x="7192202" y="4783834"/>
                </a:lnTo>
                <a:cubicBezTo>
                  <a:pt x="7187314" y="4787660"/>
                  <a:pt x="7179713" y="4789983"/>
                  <a:pt x="7166024" y="4788882"/>
                </a:cubicBezTo>
                <a:lnTo>
                  <a:pt x="7092253" y="4802161"/>
                </a:lnTo>
                <a:cubicBezTo>
                  <a:pt x="7056437" y="4803224"/>
                  <a:pt x="7045485" y="4804285"/>
                  <a:pt x="7013814" y="4801755"/>
                </a:cubicBezTo>
                <a:cubicBezTo>
                  <a:pt x="6932900" y="4813634"/>
                  <a:pt x="6939012" y="4839878"/>
                  <a:pt x="6899540" y="4833798"/>
                </a:cubicBezTo>
                <a:cubicBezTo>
                  <a:pt x="6867337" y="4828143"/>
                  <a:pt x="6783460" y="4848857"/>
                  <a:pt x="6703746" y="4864157"/>
                </a:cubicBezTo>
                <a:cubicBezTo>
                  <a:pt x="6644670" y="4874425"/>
                  <a:pt x="6623684" y="4889739"/>
                  <a:pt x="6545085" y="4895408"/>
                </a:cubicBezTo>
                <a:cubicBezTo>
                  <a:pt x="6467836" y="4943289"/>
                  <a:pt x="6405420" y="4917526"/>
                  <a:pt x="6313345" y="4946232"/>
                </a:cubicBezTo>
                <a:cubicBezTo>
                  <a:pt x="6293349" y="4963089"/>
                  <a:pt x="6205149" y="4944417"/>
                  <a:pt x="6164558" y="4948498"/>
                </a:cubicBezTo>
                <a:cubicBezTo>
                  <a:pt x="6123967" y="4952580"/>
                  <a:pt x="6086477" y="4967293"/>
                  <a:pt x="6069796" y="4970720"/>
                </a:cubicBezTo>
                <a:lnTo>
                  <a:pt x="6064481" y="4969051"/>
                </a:lnTo>
                <a:lnTo>
                  <a:pt x="6044602" y="4969792"/>
                </a:lnTo>
                <a:lnTo>
                  <a:pt x="6037252" y="4960726"/>
                </a:lnTo>
                <a:lnTo>
                  <a:pt x="6006081" y="4955195"/>
                </a:lnTo>
                <a:cubicBezTo>
                  <a:pt x="5994678" y="4954557"/>
                  <a:pt x="5932808" y="4941262"/>
                  <a:pt x="5920065" y="4944866"/>
                </a:cubicBezTo>
                <a:cubicBezTo>
                  <a:pt x="5853957" y="4950547"/>
                  <a:pt x="5821185" y="4970512"/>
                  <a:pt x="5755077" y="4976193"/>
                </a:cubicBezTo>
                <a:lnTo>
                  <a:pt x="5623207" y="4977304"/>
                </a:lnTo>
                <a:lnTo>
                  <a:pt x="5467256" y="4962079"/>
                </a:lnTo>
                <a:cubicBezTo>
                  <a:pt x="5474480" y="4947930"/>
                  <a:pt x="5435381" y="4963206"/>
                  <a:pt x="5429137" y="4949858"/>
                </a:cubicBezTo>
                <a:cubicBezTo>
                  <a:pt x="5425747" y="4938963"/>
                  <a:pt x="5388231" y="4933877"/>
                  <a:pt x="5378078" y="4930634"/>
                </a:cubicBezTo>
                <a:lnTo>
                  <a:pt x="5258253" y="4908461"/>
                </a:lnTo>
                <a:cubicBezTo>
                  <a:pt x="5248095" y="4908261"/>
                  <a:pt x="5227061" y="4899237"/>
                  <a:pt x="5219477" y="4896381"/>
                </a:cubicBezTo>
                <a:lnTo>
                  <a:pt x="5171208" y="4893134"/>
                </a:lnTo>
                <a:lnTo>
                  <a:pt x="5153115" y="4885290"/>
                </a:lnTo>
                <a:lnTo>
                  <a:pt x="5139168" y="4881597"/>
                </a:lnTo>
                <a:lnTo>
                  <a:pt x="5136167" y="4879315"/>
                </a:lnTo>
                <a:cubicBezTo>
                  <a:pt x="5130452" y="4874928"/>
                  <a:pt x="5124659" y="4870789"/>
                  <a:pt x="5118243" y="4867529"/>
                </a:cubicBezTo>
                <a:cubicBezTo>
                  <a:pt x="5104912" y="4898609"/>
                  <a:pt x="5061478" y="4844922"/>
                  <a:pt x="5062411" y="4874665"/>
                </a:cubicBezTo>
                <a:cubicBezTo>
                  <a:pt x="5024842" y="4862159"/>
                  <a:pt x="5035586" y="4893749"/>
                  <a:pt x="5008170" y="4856876"/>
                </a:cubicBezTo>
                <a:cubicBezTo>
                  <a:pt x="4933732" y="4857292"/>
                  <a:pt x="4913077" y="4871417"/>
                  <a:pt x="4837210" y="4830794"/>
                </a:cubicBezTo>
                <a:cubicBezTo>
                  <a:pt x="4803536" y="4812721"/>
                  <a:pt x="4780918" y="4800616"/>
                  <a:pt x="4759270" y="4800638"/>
                </a:cubicBezTo>
                <a:cubicBezTo>
                  <a:pt x="4738164" y="4795750"/>
                  <a:pt x="4726328" y="4792685"/>
                  <a:pt x="4720035" y="4790848"/>
                </a:cubicBezTo>
                <a:lnTo>
                  <a:pt x="4718027" y="4790035"/>
                </a:lnTo>
                <a:lnTo>
                  <a:pt x="4718961" y="4789806"/>
                </a:lnTo>
                <a:cubicBezTo>
                  <a:pt x="4717997" y="4789109"/>
                  <a:pt x="4715119" y="4788451"/>
                  <a:pt x="4714055" y="4788426"/>
                </a:cubicBezTo>
                <a:lnTo>
                  <a:pt x="4718027" y="4790035"/>
                </a:lnTo>
                <a:lnTo>
                  <a:pt x="4712381" y="4791420"/>
                </a:lnTo>
                <a:cubicBezTo>
                  <a:pt x="4677029" y="4783866"/>
                  <a:pt x="4521728" y="4782988"/>
                  <a:pt x="4512801" y="4780666"/>
                </a:cubicBezTo>
                <a:cubicBezTo>
                  <a:pt x="4454849" y="4766427"/>
                  <a:pt x="4459685" y="4765622"/>
                  <a:pt x="4425588" y="4769100"/>
                </a:cubicBezTo>
                <a:lnTo>
                  <a:pt x="4314086" y="4774822"/>
                </a:lnTo>
                <a:lnTo>
                  <a:pt x="4312230" y="4773365"/>
                </a:lnTo>
                <a:cubicBezTo>
                  <a:pt x="4303254" y="4769704"/>
                  <a:pt x="4297128" y="4769706"/>
                  <a:pt x="4292278" y="4771325"/>
                </a:cubicBezTo>
                <a:lnTo>
                  <a:pt x="4287201" y="4774493"/>
                </a:lnTo>
                <a:lnTo>
                  <a:pt x="4273289" y="4774225"/>
                </a:lnTo>
                <a:lnTo>
                  <a:pt x="4245283" y="4776749"/>
                </a:lnTo>
                <a:lnTo>
                  <a:pt x="4199245" y="4773714"/>
                </a:lnTo>
                <a:cubicBezTo>
                  <a:pt x="4199145" y="4773258"/>
                  <a:pt x="4199042" y="4772803"/>
                  <a:pt x="4198941" y="4772347"/>
                </a:cubicBezTo>
                <a:cubicBezTo>
                  <a:pt x="4197318" y="4769266"/>
                  <a:pt x="4194344" y="4766965"/>
                  <a:pt x="4188453" y="4766228"/>
                </a:cubicBezTo>
                <a:cubicBezTo>
                  <a:pt x="4201411" y="4747453"/>
                  <a:pt x="4158502" y="4749511"/>
                  <a:pt x="4139982" y="4748999"/>
                </a:cubicBezTo>
                <a:cubicBezTo>
                  <a:pt x="4121969" y="4741325"/>
                  <a:pt x="4096368" y="4726578"/>
                  <a:pt x="4080374" y="4720184"/>
                </a:cubicBezTo>
                <a:lnTo>
                  <a:pt x="4071828" y="4719278"/>
                </a:lnTo>
                <a:cubicBezTo>
                  <a:pt x="4071789" y="4719168"/>
                  <a:pt x="4071748" y="4719061"/>
                  <a:pt x="4071710" y="4718953"/>
                </a:cubicBezTo>
                <a:lnTo>
                  <a:pt x="4056247" y="4717622"/>
                </a:lnTo>
                <a:lnTo>
                  <a:pt x="4039668" y="4715861"/>
                </a:lnTo>
                <a:lnTo>
                  <a:pt x="4034303" y="4713218"/>
                </a:lnTo>
                <a:lnTo>
                  <a:pt x="4032672" y="4709236"/>
                </a:lnTo>
                <a:lnTo>
                  <a:pt x="4031088" y="4709491"/>
                </a:lnTo>
                <a:cubicBezTo>
                  <a:pt x="4018745" y="4714773"/>
                  <a:pt x="4014198" y="4723869"/>
                  <a:pt x="4001867" y="4695842"/>
                </a:cubicBezTo>
                <a:lnTo>
                  <a:pt x="3934220" y="4676884"/>
                </a:lnTo>
                <a:cubicBezTo>
                  <a:pt x="3917894" y="4685272"/>
                  <a:pt x="3905931" y="4680180"/>
                  <a:pt x="3894676" y="4670743"/>
                </a:cubicBezTo>
                <a:cubicBezTo>
                  <a:pt x="3858520" y="4671281"/>
                  <a:pt x="3827077" y="4656219"/>
                  <a:pt x="3787232" y="4648764"/>
                </a:cubicBezTo>
                <a:cubicBezTo>
                  <a:pt x="3738515" y="4632794"/>
                  <a:pt x="3722648" y="4630647"/>
                  <a:pt x="3680057" y="4622784"/>
                </a:cubicBezTo>
                <a:lnTo>
                  <a:pt x="3607627" y="4587738"/>
                </a:lnTo>
                <a:lnTo>
                  <a:pt x="3601451" y="4589218"/>
                </a:lnTo>
                <a:cubicBezTo>
                  <a:pt x="3597182" y="4589890"/>
                  <a:pt x="3594330" y="4589890"/>
                  <a:pt x="3592338" y="4589396"/>
                </a:cubicBezTo>
                <a:lnTo>
                  <a:pt x="3592104" y="4589103"/>
                </a:lnTo>
                <a:lnTo>
                  <a:pt x="3583586" y="4589853"/>
                </a:lnTo>
                <a:cubicBezTo>
                  <a:pt x="3569244" y="4591798"/>
                  <a:pt x="3547025" y="4576378"/>
                  <a:pt x="3533777" y="4579320"/>
                </a:cubicBezTo>
                <a:cubicBezTo>
                  <a:pt x="3511599" y="4574654"/>
                  <a:pt x="3486298" y="4581458"/>
                  <a:pt x="3470906" y="4575344"/>
                </a:cubicBezTo>
                <a:lnTo>
                  <a:pt x="3398460" y="4562260"/>
                </a:lnTo>
                <a:lnTo>
                  <a:pt x="3361644" y="4580670"/>
                </a:lnTo>
                <a:cubicBezTo>
                  <a:pt x="3357618" y="4583165"/>
                  <a:pt x="3351760" y="4584336"/>
                  <a:pt x="3341795" y="4582496"/>
                </a:cubicBezTo>
                <a:lnTo>
                  <a:pt x="3339469" y="4581438"/>
                </a:lnTo>
                <a:cubicBezTo>
                  <a:pt x="3334155" y="4584121"/>
                  <a:pt x="3293348" y="4585348"/>
                  <a:pt x="3260180" y="4587820"/>
                </a:cubicBezTo>
                <a:cubicBezTo>
                  <a:pt x="3207583" y="4590362"/>
                  <a:pt x="3201254" y="4599020"/>
                  <a:pt x="3140460" y="4596263"/>
                </a:cubicBezTo>
                <a:cubicBezTo>
                  <a:pt x="3080635" y="4597598"/>
                  <a:pt x="3070240" y="4604121"/>
                  <a:pt x="3028270" y="4599134"/>
                </a:cubicBezTo>
                <a:lnTo>
                  <a:pt x="2779714" y="4622831"/>
                </a:lnTo>
                <a:cubicBezTo>
                  <a:pt x="2717485" y="4652864"/>
                  <a:pt x="2720552" y="4643479"/>
                  <a:pt x="2649525" y="4658086"/>
                </a:cubicBezTo>
                <a:cubicBezTo>
                  <a:pt x="2585557" y="4592997"/>
                  <a:pt x="2606961" y="4610743"/>
                  <a:pt x="2566315" y="4605776"/>
                </a:cubicBezTo>
                <a:lnTo>
                  <a:pt x="2441626" y="4620872"/>
                </a:lnTo>
                <a:cubicBezTo>
                  <a:pt x="2409973" y="4638856"/>
                  <a:pt x="2352457" y="4606180"/>
                  <a:pt x="2313568" y="4630067"/>
                </a:cubicBezTo>
                <a:cubicBezTo>
                  <a:pt x="2274482" y="4630651"/>
                  <a:pt x="2231693" y="4626096"/>
                  <a:pt x="2207105" y="4624384"/>
                </a:cubicBezTo>
                <a:cubicBezTo>
                  <a:pt x="2170388" y="4620413"/>
                  <a:pt x="2128447" y="4610713"/>
                  <a:pt x="2093268" y="4606236"/>
                </a:cubicBezTo>
                <a:cubicBezTo>
                  <a:pt x="2076153" y="4621015"/>
                  <a:pt x="2044188" y="4596793"/>
                  <a:pt x="1996024" y="4597526"/>
                </a:cubicBezTo>
                <a:cubicBezTo>
                  <a:pt x="1977383" y="4614519"/>
                  <a:pt x="1963539" y="4597813"/>
                  <a:pt x="1926886" y="4621358"/>
                </a:cubicBezTo>
                <a:cubicBezTo>
                  <a:pt x="1925073" y="4619412"/>
                  <a:pt x="1922877" y="4617645"/>
                  <a:pt x="1920368" y="4616112"/>
                </a:cubicBezTo>
                <a:cubicBezTo>
                  <a:pt x="1905804" y="4607213"/>
                  <a:pt x="1884071" y="4607988"/>
                  <a:pt x="1871831" y="4617844"/>
                </a:cubicBezTo>
                <a:cubicBezTo>
                  <a:pt x="1842333" y="4633872"/>
                  <a:pt x="1813480" y="4642318"/>
                  <a:pt x="1785463" y="4647841"/>
                </a:cubicBezTo>
                <a:lnTo>
                  <a:pt x="1737045" y="4642356"/>
                </a:lnTo>
                <a:cubicBezTo>
                  <a:pt x="1718461" y="4638483"/>
                  <a:pt x="1695530" y="4628808"/>
                  <a:pt x="1673954" y="4624601"/>
                </a:cubicBezTo>
                <a:cubicBezTo>
                  <a:pt x="1651606" y="4623293"/>
                  <a:pt x="1622786" y="4654278"/>
                  <a:pt x="1602834" y="4640924"/>
                </a:cubicBezTo>
                <a:cubicBezTo>
                  <a:pt x="1563877" y="4628244"/>
                  <a:pt x="1518595" y="4650131"/>
                  <a:pt x="1490351" y="4613132"/>
                </a:cubicBezTo>
                <a:cubicBezTo>
                  <a:pt x="1412573" y="4597158"/>
                  <a:pt x="1263233" y="4580189"/>
                  <a:pt x="1149212" y="4564210"/>
                </a:cubicBezTo>
                <a:cubicBezTo>
                  <a:pt x="1116338" y="4591134"/>
                  <a:pt x="987159" y="4573292"/>
                  <a:pt x="938574" y="4566821"/>
                </a:cubicBezTo>
                <a:cubicBezTo>
                  <a:pt x="889988" y="4560351"/>
                  <a:pt x="864045" y="4523705"/>
                  <a:pt x="857697" y="4525391"/>
                </a:cubicBezTo>
                <a:lnTo>
                  <a:pt x="836981" y="4526708"/>
                </a:lnTo>
                <a:cubicBezTo>
                  <a:pt x="827680" y="4523006"/>
                  <a:pt x="821314" y="4522979"/>
                  <a:pt x="816264" y="4524575"/>
                </a:cubicBezTo>
                <a:lnTo>
                  <a:pt x="810965" y="4527718"/>
                </a:lnTo>
                <a:lnTo>
                  <a:pt x="796509" y="4527387"/>
                </a:lnTo>
                <a:lnTo>
                  <a:pt x="767389" y="4529784"/>
                </a:lnTo>
                <a:lnTo>
                  <a:pt x="762544" y="4527372"/>
                </a:lnTo>
                <a:lnTo>
                  <a:pt x="719567" y="4526534"/>
                </a:lnTo>
                <a:cubicBezTo>
                  <a:pt x="719467" y="4526078"/>
                  <a:pt x="719363" y="4525621"/>
                  <a:pt x="719262" y="4525164"/>
                </a:cubicBezTo>
                <a:cubicBezTo>
                  <a:pt x="717595" y="4522076"/>
                  <a:pt x="714519" y="4519761"/>
                  <a:pt x="708402" y="4518999"/>
                </a:cubicBezTo>
                <a:cubicBezTo>
                  <a:pt x="687925" y="4510214"/>
                  <a:pt x="618105" y="4480694"/>
                  <a:pt x="596394" y="4472455"/>
                </a:cubicBezTo>
                <a:cubicBezTo>
                  <a:pt x="585891" y="4471805"/>
                  <a:pt x="582326" y="4470021"/>
                  <a:pt x="578149" y="4469575"/>
                </a:cubicBezTo>
                <a:lnTo>
                  <a:pt x="571336" y="4469781"/>
                </a:lnTo>
                <a:cubicBezTo>
                  <a:pt x="549113" y="4462932"/>
                  <a:pt x="472734" y="4436418"/>
                  <a:pt x="444802" y="4428480"/>
                </a:cubicBezTo>
                <a:cubicBezTo>
                  <a:pt x="427780" y="4436790"/>
                  <a:pt x="415383" y="4431645"/>
                  <a:pt x="403746" y="4422157"/>
                </a:cubicBezTo>
                <a:cubicBezTo>
                  <a:pt x="366174" y="4422528"/>
                  <a:pt x="333597" y="4407319"/>
                  <a:pt x="292240" y="4399681"/>
                </a:cubicBezTo>
                <a:lnTo>
                  <a:pt x="118302" y="4343421"/>
                </a:lnTo>
                <a:cubicBezTo>
                  <a:pt x="72181" y="4333528"/>
                  <a:pt x="35232" y="4341827"/>
                  <a:pt x="15516" y="4340320"/>
                </a:cubicBezTo>
                <a:lnTo>
                  <a:pt x="2" y="4334381"/>
                </a:lnTo>
                <a:cubicBezTo>
                  <a:pt x="1" y="2889587"/>
                  <a:pt x="1" y="1444794"/>
                  <a:pt x="0"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069879C-8F39-30BB-D816-378BEAF4E8E6}"/>
              </a:ext>
            </a:extLst>
          </p:cNvPr>
          <p:cNvSpPr>
            <a:spLocks noGrp="1"/>
          </p:cNvSpPr>
          <p:nvPr>
            <p:ph type="ctrTitle"/>
          </p:nvPr>
        </p:nvSpPr>
        <p:spPr>
          <a:xfrm>
            <a:off x="597626" y="368204"/>
            <a:ext cx="10228927" cy="5467204"/>
          </a:xfrm>
        </p:spPr>
        <p:txBody>
          <a:bodyPr>
            <a:normAutofit/>
          </a:bodyPr>
          <a:lstStyle/>
          <a:p>
            <a:pPr algn="l">
              <a:lnSpc>
                <a:spcPct val="100000"/>
              </a:lnSpc>
            </a:pPr>
            <a:r>
              <a:rPr lang="fr-FR" b="1" dirty="0"/>
              <a:t>Les dépenses de conservation et d’amélioration</a:t>
            </a:r>
            <a:br>
              <a:rPr lang="fr-FR" sz="3100" b="1" dirty="0"/>
            </a:br>
            <a:br>
              <a:rPr lang="fr-FR" sz="3100" b="1" dirty="0"/>
            </a:br>
            <a:br>
              <a:rPr lang="fr-FR" sz="1800" b="1" dirty="0"/>
            </a:br>
            <a:r>
              <a:rPr lang="fr-FR" sz="1800" b="1" dirty="0"/>
              <a:t>Troisième et dernière notion, les dépenses d’entretien</a:t>
            </a:r>
            <a:br>
              <a:rPr lang="fr-FR" sz="1800" b="1" dirty="0"/>
            </a:br>
            <a:br>
              <a:rPr lang="fr-FR" sz="1800" b="1" dirty="0"/>
            </a:br>
            <a:br>
              <a:rPr lang="fr-FR" sz="1800" b="1" dirty="0"/>
            </a:br>
            <a:r>
              <a:rPr lang="fr-FR" sz="1800" b="1" dirty="0"/>
              <a:t>Les dépenses de conservation et d’amélioration s’opposent aux dépenses d’entretien, lesquelles se caractérisent par leur périodicité et leur moindre coût.</a:t>
            </a:r>
            <a:br>
              <a:rPr lang="fr-FR" sz="1800" b="1" dirty="0"/>
            </a:br>
            <a:endParaRPr lang="fr-FR" sz="1800" b="1" dirty="0"/>
          </a:p>
        </p:txBody>
      </p:sp>
    </p:spTree>
    <p:extLst>
      <p:ext uri="{BB962C8B-B14F-4D97-AF65-F5344CB8AC3E}">
        <p14:creationId xmlns:p14="http://schemas.microsoft.com/office/powerpoint/2010/main" val="3820878805"/>
      </p:ext>
    </p:extLst>
  </p:cSld>
  <p:clrMapOvr>
    <a:masterClrMapping/>
  </p:clrMapOvr>
</p:sld>
</file>

<file path=ppt/theme/theme1.xml><?xml version="1.0" encoding="utf-8"?>
<a:theme xmlns:a="http://schemas.openxmlformats.org/drawingml/2006/main" name="ArchiveVTI">
  <a:themeElements>
    <a:clrScheme name="Archive">
      <a:dk1>
        <a:sysClr val="windowText" lastClr="000000"/>
      </a:dk1>
      <a:lt1>
        <a:sysClr val="window" lastClr="FFFFFF"/>
      </a:lt1>
      <a:dk2>
        <a:srgbClr val="353B3D"/>
      </a:dk2>
      <a:lt2>
        <a:srgbClr val="EEECEA"/>
      </a:lt2>
      <a:accent1>
        <a:srgbClr val="A65E5E"/>
      </a:accent1>
      <a:accent2>
        <a:srgbClr val="9D6053"/>
      </a:accent2>
      <a:accent3>
        <a:srgbClr val="968274"/>
      </a:accent3>
      <a:accent4>
        <a:srgbClr val="878079"/>
      </a:accent4>
      <a:accent5>
        <a:srgbClr val="6C737A"/>
      </a:accent5>
      <a:accent6>
        <a:srgbClr val="697777"/>
      </a:accent6>
      <a:hlink>
        <a:srgbClr val="A25872"/>
      </a:hlink>
      <a:folHlink>
        <a:srgbClr val="667A7E"/>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docProps/app.xml><?xml version="1.0" encoding="utf-8"?>
<Properties xmlns="http://schemas.openxmlformats.org/officeDocument/2006/extended-properties" xmlns:vt="http://schemas.openxmlformats.org/officeDocument/2006/docPropsVTypes">
  <TotalTime>87</TotalTime>
  <Words>1501</Words>
  <Application>Microsoft Office PowerPoint</Application>
  <PresentationFormat>Grand écran</PresentationFormat>
  <Paragraphs>33</Paragraphs>
  <Slides>18</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18</vt:i4>
      </vt:variant>
    </vt:vector>
  </HeadingPairs>
  <TitlesOfParts>
    <vt:vector size="21" baseType="lpstr">
      <vt:lpstr>Arial</vt:lpstr>
      <vt:lpstr>Bembo</vt:lpstr>
      <vt:lpstr>ArchiveVTI</vt:lpstr>
      <vt:lpstr>Calcul de la récompense de la liquidation de la communauté matrimoniale ou successorale.</vt:lpstr>
      <vt:lpstr>LES RECOMPENSES EN MATIERE DE LIQUIDATION DE REGIME MATRIMONIAL OU DE SUCCESSION</vt:lpstr>
      <vt:lpstr>Ainsi, par exemple, un bien qui appartient en propre à un époux peut avoir été financé au moyen de deniers communs.     Ou encore une dette personnelle à un époux peut encore avoir été prise en charge par la communauté.    Quel que soit le sens du mouvement de valeur, un patrimoine s’est enrichi au détriment d’un autre qui s’est appauvri. .</vt:lpstr>
      <vt:lpstr>Le régime des récompenses est abordé, pour l’essentiel, aux articles 1468 à 1474 du Code civil.   À ces dispositions il y a lieu d’adjoindre les articles 1433 et 1437 qui fondent le principe même du droit à récompense.      ce thème SERA DEVELOPPE en deux axes :    - Quels types de récompenses existent ?  - Comment évaluer une récompense ?   </vt:lpstr>
      <vt:lpstr>    </vt:lpstr>
      <vt:lpstr>  Qu’est-ce qu’un bien commun ?    Par biens communs, il faut entendre, en substance, tous les biens acquis à titre onéreux par les époux au cours du mariage.  </vt:lpstr>
      <vt:lpstr>Les dépenses d’acquisition  Sont ici visées toutes les dépenses réalisées par un époux qui ont permis à un époux d’acquérir un bien propre.   Plusieurs situations sont susceptibles de se présenter :    L’acquisition d’un bien propre dans le cadre d’un emploi ou d’un remploi   • L’acquisition d’un bien en échange d’un propre • L’acquisition de parts indivises  </vt:lpstr>
      <vt:lpstr>Les dépenses de conservation et d’amélioration   Lorsque la communauté a financé la conservation et l’amélioration d’un bien propre, elle a droit à récompense.    Ces dépenses sont toutes celles exposées pour la réalisation de travaux qui présentent une certaine importance et qui ne sont pas périodiques.   </vt:lpstr>
      <vt:lpstr>Les dépenses de conservation et d’amélioration   Troisième et dernière notion, les dépenses d’entretien   Les dépenses de conservation et d’amélioration s’opposent aux dépenses d’entretien, lesquelles se caractérisent par leur périodicité et leur moindre coût. </vt:lpstr>
      <vt:lpstr>Un article majeur : L’article 1469, du Code civil :  « La récompense est, en général, égale à la plus faible des deux sommes que représentent la dépense faite et le profit subsistant.  Elle ne peut, toutefois, être moindre que la dépense faite quand celle-ci était nécessaire.  Elle ne peut être moindre que le profit subsistant, quand la valeur empruntée a servi à acquérir, à conserver ou à améliorer un bien qui se retrouve, au jour de la liquidation de la communauté, dans le patrimoine emprunteur.  Si le bien acquis, conservé ou amélioré a été aliéné avant la liquidation, le profit est évalué au jour de l'aliénation ; si un nouveau bien a été subrogé au bien aliéné, le profit est évalué sur ce nouveau bien. » </vt:lpstr>
      <vt:lpstr>La dépense faite  La dépense faite correspond à la valeur empruntée au patrimoine qui s’est appauvri et qui, à ce titre, est créancier d’une récompense.  le profit subsistant   Le profit subsistant consiste en l’enrichissement dont a bénéficié le patrimoine débiteur de la récompense à raison de la dépense faite par le patrimoine créancier.  </vt:lpstr>
      <vt:lpstr>Exemple 1 : Soit un immeuble dont la valeur est estimée au jour de la liquidation de la communauté:  • Sans les travaux, à 100.000 € • Avec les travaux, à 120.000 €   Le profit subsistant correspond donc à la différence entre ces deux montants, soit :  120.000 – 100.000 = 20.000 €  </vt:lpstr>
      <vt:lpstr>Exemple 2 : Supposons un bien dont le coût d’acquisition est de 500.000 euros, réparti entre la communauté et le patrimoine propre d’un époux  •La communauté contribue à hauteur de 200.000 €  •Le patrimoine propre contribution à hauteur de 300.000 €  Au jour de la liquidation, la valeur du bien est estimé à 800.000 €.  Quel est le montant du profit subsistant ?</vt:lpstr>
      <vt:lpstr>  Exemple 3 : Supposons un immeuble propre valant 150.000 € échangé contre un autre immeuble valant 200.000 €.  La soulte à régler sera ici de 50.000 € dont le coût sera réparti comme suit :  •30.000 € réglés par la communauté •20.000 € réglés par le patrimoine propre emprunteur  Supposons que l’opération globale est assortie de frais pris en charge par la communauté dont le montant s’élève à 10.000 €, de sorte que le coût global de l’opération est de :  • 200.000 + 10.000 = 210.000 €.  </vt:lpstr>
      <vt:lpstr>  A supposer que, au jour de la liquidation, l’immeuble acquis dans le cadre de l’opération d’échange vaille 500.000 euros.   Quel est le montant de récompense dû (profit subsistant) et à qui ? </vt:lpstr>
      <vt:lpstr> Exemple 4 : Supposons la réalisation de travaux de rénovation de la façade d’un immeuble appartenant en propre à un époux et dont le coût, supporté par la communauté, s’élève à 50.000 €, ce qui correspond à la dépense faite.   Travaux de rénovation assimilable à des travaux nécessaires compte tenu de l’état d’origine de la façade de l’immeuble.  S’agissant de la valeur de l’immeuble, elle est estimée au jour de la liquidation de la communauté :  • Sans les travaux, à 400.000 € • Avec les travaux, à 430.000 €  Quel est le montant du profit subsistant ? Quel est le montant de la récompense ? </vt:lpstr>
      <vt:lpstr> Exemple 5 : Bien partiellement acquis au moyen de fonds fournis par un patrimoine Acquisition d’un immeuble appartenant en propre à un époux dans le cadre d’un remploi, partiellement financée par la communauté  Coût de l’acquisition au jour de l’opération : 500.000 €  Fonds fournis par le patrimoine propre : 300.000 € Valeur empruntée (contribution de la communauté) : 200.000 €  Valeur de l’immeuble au jour de la liquidation, deux hypothèses ici :  Alternative 1 : 800.000 € Alternative 2 : 180.000 €  Quel est le montant de la récompense ?  Dans l’alternative 1 Dans l’alternative 2 </vt:lpstr>
      <vt:lpstr> Exemple 6 : Dépenses d’amélioration  Réalisation de travaux d’installation d’un nouveau système de chauffage central dans un immeuble appartenant en propre à un époux et dont le coût est supporté par la communauté  Coût des travaux : 50.000 € Valeur empruntée (contribution de la communauté) : 50.000 €  Valeur de l’immeuble au jour de la liquidation :  Alternative 1 Sans les travaux : 400.000 € Avec les travaux : 430.000 €  Alternative 2 Sans les travaux : 400.000 € Avec les travaux : 500.000 €   Quel est le montant de la récompense ? Dans l’alternative 1 Dans l’alternative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Calcul de la récompense de la liquidation de la communauté matrimoniale ou successorale.</dc:title>
  <dc:creator>francois seince</dc:creator>
  <cp:lastModifiedBy>francois seince</cp:lastModifiedBy>
  <cp:revision>1</cp:revision>
  <dcterms:created xsi:type="dcterms:W3CDTF">2023-02-10T05:25:58Z</dcterms:created>
  <dcterms:modified xsi:type="dcterms:W3CDTF">2023-02-10T06:53:15Z</dcterms:modified>
</cp:coreProperties>
</file>