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325" r:id="rId2"/>
    <p:sldId id="256" r:id="rId3"/>
    <p:sldId id="300" r:id="rId4"/>
    <p:sldId id="302" r:id="rId5"/>
    <p:sldId id="301" r:id="rId6"/>
    <p:sldId id="303" r:id="rId7"/>
    <p:sldId id="305" r:id="rId8"/>
    <p:sldId id="289" r:id="rId9"/>
    <p:sldId id="312" r:id="rId10"/>
    <p:sldId id="306" r:id="rId11"/>
    <p:sldId id="307" r:id="rId12"/>
    <p:sldId id="308" r:id="rId13"/>
    <p:sldId id="311" r:id="rId14"/>
    <p:sldId id="313" r:id="rId15"/>
    <p:sldId id="314" r:id="rId16"/>
    <p:sldId id="290" r:id="rId17"/>
    <p:sldId id="315" r:id="rId18"/>
    <p:sldId id="258" r:id="rId19"/>
    <p:sldId id="316" r:id="rId20"/>
    <p:sldId id="319" r:id="rId21"/>
    <p:sldId id="326" r:id="rId22"/>
    <p:sldId id="327" r:id="rId23"/>
    <p:sldId id="328" r:id="rId24"/>
    <p:sldId id="317" r:id="rId25"/>
    <p:sldId id="318" r:id="rId26"/>
    <p:sldId id="260" r:id="rId27"/>
    <p:sldId id="322" r:id="rId28"/>
    <p:sldId id="323" r:id="rId29"/>
    <p:sldId id="283" r:id="rId30"/>
    <p:sldId id="324" r:id="rId31"/>
    <p:sldId id="264" r:id="rId32"/>
    <p:sldId id="329" r:id="rId33"/>
    <p:sldId id="330" r:id="rId34"/>
    <p:sldId id="332" r:id="rId35"/>
    <p:sldId id="333" r:id="rId36"/>
    <p:sldId id="331" r:id="rId37"/>
    <p:sldId id="334" r:id="rId38"/>
    <p:sldId id="335" r:id="rId39"/>
  </p:sldIdLst>
  <p:sldSz cx="9144000" cy="6858000" type="screen4x3"/>
  <p:notesSz cx="9926638" cy="679767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29">
          <p15:clr>
            <a:srgbClr val="A4A3A4"/>
          </p15:clr>
        </p15:guide>
        <p15:guide id="2" pos="31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C800"/>
    <a:srgbClr val="67B3D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7628" autoAdjust="0"/>
    <p:restoredTop sz="91290" autoAdjust="0"/>
  </p:normalViewPr>
  <p:slideViewPr>
    <p:cSldViewPr>
      <p:cViewPr varScale="1">
        <p:scale>
          <a:sx n="101" d="100"/>
          <a:sy n="101" d="100"/>
        </p:scale>
        <p:origin x="792" y="96"/>
      </p:cViewPr>
      <p:guideLst>
        <p:guide orient="horz" pos="3929"/>
        <p:guide pos="31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-2802" y="-102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-CARTO\Etude&amp;Carto\ETUDES\00REG\2013\MF\Geomf\stats\MF_2008_201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RV-CARTO\Etude&amp;Carto\ETUDES\00REG\2013\MF\Geomf\stats\MF_2008_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120703437250208E-2"/>
          <c:y val="1.6832327017577295E-2"/>
          <c:w val="0.96178666666666668"/>
          <c:h val="0.9222485900631326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stat_dep_segmentation!$B$47</c:f>
              <c:strCache>
                <c:ptCount val="1"/>
                <c:pt idx="0">
                  <c:v>Marché agricole et naturel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stat_dep_segmentation!$C$47:$E$47</c:f>
              <c:numCache>
                <c:formatCode>_-* #,##0\ _€_-;\-* #,##0\ _€_-;_-* "-"??\ _€_-;_-@_-</c:formatCode>
                <c:ptCount val="3"/>
                <c:pt idx="0" formatCode="General">
                  <c:v>794</c:v>
                </c:pt>
                <c:pt idx="1">
                  <c:v>2305.4500000000016</c:v>
                </c:pt>
                <c:pt idx="2">
                  <c:v>27.106097599999991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FE-4403-9509-B0C3DB39B481}"/>
            </c:ext>
          </c:extLst>
        </c:ser>
        <c:ser>
          <c:idx val="1"/>
          <c:order val="1"/>
          <c:tx>
            <c:strRef>
              <c:f>stat_dep_segmentation!$B$48</c:f>
              <c:strCache>
                <c:ptCount val="1"/>
                <c:pt idx="0">
                  <c:v>Marché des terrains de loisirs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stat_dep_segmentation!$C$48:$E$48</c:f>
              <c:numCache>
                <c:formatCode>_-* #,##0\ _€_-;\-* #,##0\ _€_-;_-* "-"??\ _€_-;_-@_-</c:formatCode>
                <c:ptCount val="3"/>
                <c:pt idx="0" formatCode="General">
                  <c:v>363</c:v>
                </c:pt>
                <c:pt idx="1">
                  <c:v>410.64000000000021</c:v>
                </c:pt>
                <c:pt idx="2">
                  <c:v>28.477062549999989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FE-4403-9509-B0C3DB39B481}"/>
            </c:ext>
          </c:extLst>
        </c:ser>
        <c:ser>
          <c:idx val="2"/>
          <c:order val="2"/>
          <c:tx>
            <c:strRef>
              <c:f>stat_dep_segmentation!$B$49</c:f>
              <c:strCache>
                <c:ptCount val="1"/>
                <c:pt idx="0">
                  <c:v>Terrains potentiellement aménageables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stat_dep_segmentation!$C$49:$E$49</c:f>
              <c:numCache>
                <c:formatCode>_-* #,##0\ _€_-;\-* #,##0\ _€_-;_-* "-"??\ _€_-;_-@_-</c:formatCode>
                <c:ptCount val="3"/>
                <c:pt idx="0" formatCode="General">
                  <c:v>422</c:v>
                </c:pt>
                <c:pt idx="1">
                  <c:v>229.97000000000025</c:v>
                </c:pt>
                <c:pt idx="2">
                  <c:v>164.50114012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FE-4403-9509-B0C3DB39B481}"/>
            </c:ext>
          </c:extLst>
        </c:ser>
        <c:ser>
          <c:idx val="3"/>
          <c:order val="3"/>
          <c:tx>
            <c:strRef>
              <c:f>stat_dep_segmentation!$B$50</c:f>
              <c:strCache>
                <c:ptCount val="1"/>
                <c:pt idx="0">
                  <c:v>Bâti avec moins de 1ha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prstClr val="white"/>
              </a:bgClr>
            </a:pattFill>
            <a:ln w="3175">
              <a:solidFill>
                <a:schemeClr val="tx1"/>
              </a:solidFill>
              <a:prstDash val="sysDash"/>
            </a:ln>
          </c:spPr>
          <c:invertIfNegative val="0"/>
          <c:dPt>
            <c:idx val="0"/>
            <c:invertIfNegative val="0"/>
            <c:bubble3D val="0"/>
            <c:spPr>
              <a:pattFill prst="ltDnDiag">
                <a:fgClr>
                  <a:schemeClr val="accent1"/>
                </a:fgClr>
                <a:bgClr>
                  <a:prstClr val="white"/>
                </a:bgClr>
              </a:pattFill>
              <a:ln w="3175">
                <a:solidFill>
                  <a:schemeClr val="tx2"/>
                </a:solidFill>
                <a:prstDash val="sysDash"/>
              </a:ln>
            </c:spPr>
            <c:extLst>
              <c:ext xmlns:c16="http://schemas.microsoft.com/office/drawing/2014/chart" uri="{C3380CC4-5D6E-409C-BE32-E72D297353CC}">
                <c16:uniqueId val="{00000003-C3FE-4403-9509-B0C3DB39B481}"/>
              </c:ext>
            </c:extLst>
          </c:dPt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stat_dep_segmentation!$C$50:$E$50</c:f>
              <c:numCache>
                <c:formatCode>_-* #,##0\ _€_-;\-* #,##0\ _€_-;_-* "-"??\ _€_-;_-@_-</c:formatCode>
                <c:ptCount val="3"/>
                <c:pt idx="0" formatCode="General">
                  <c:v>760</c:v>
                </c:pt>
                <c:pt idx="1">
                  <c:v>260.53000000000003</c:v>
                </c:pt>
                <c:pt idx="2">
                  <c:v>299.87695496999993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FE-4403-9509-B0C3DB39B481}"/>
            </c:ext>
          </c:extLst>
        </c:ser>
        <c:ser>
          <c:idx val="4"/>
          <c:order val="4"/>
          <c:tx>
            <c:strRef>
              <c:f>stat_dep_segmentation!$B$51</c:f>
              <c:strCache>
                <c:ptCount val="1"/>
                <c:pt idx="0">
                  <c:v>Bâti avec 1ha à 3ha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prstClr val="white"/>
              </a:bgClr>
            </a:pattFill>
            <a:ln>
              <a:solidFill>
                <a:schemeClr val="tx2"/>
              </a:solidFill>
              <a:prstDash val="sysDash"/>
            </a:ln>
          </c:spPr>
          <c:invertIfNegative val="0"/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stat_dep_segmentation!$C$51:$E$51</c:f>
              <c:numCache>
                <c:formatCode>_-* #,##0\ _€_-;\-* #,##0\ _€_-;_-* "-"??\ _€_-;_-@_-</c:formatCode>
                <c:ptCount val="3"/>
                <c:pt idx="0" formatCode="General">
                  <c:v>142</c:v>
                </c:pt>
                <c:pt idx="1">
                  <c:v>234.87999999999997</c:v>
                </c:pt>
                <c:pt idx="2">
                  <c:v>74.267667510000024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3FE-4403-9509-B0C3DB39B481}"/>
            </c:ext>
          </c:extLst>
        </c:ser>
        <c:ser>
          <c:idx val="5"/>
          <c:order val="5"/>
          <c:tx>
            <c:strRef>
              <c:f>stat_dep_segmentation!$B$52</c:f>
              <c:strCache>
                <c:ptCount val="1"/>
                <c:pt idx="0">
                  <c:v>Bâti avec plus de 3ha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prstClr val="white"/>
              </a:bgClr>
            </a:pattFill>
            <a:ln>
              <a:solidFill>
                <a:schemeClr val="tx2"/>
              </a:solidFill>
            </a:ln>
          </c:spPr>
          <c:invertIfNegative val="0"/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stat_dep_segmentation!$C$52:$E$52</c:f>
              <c:numCache>
                <c:formatCode>_-* #,##0\ _€_-;\-* #,##0\ _€_-;_-* "-"??\ _€_-;_-@_-</c:formatCode>
                <c:ptCount val="3"/>
                <c:pt idx="0" formatCode="General">
                  <c:v>92</c:v>
                </c:pt>
                <c:pt idx="1">
                  <c:v>3119.8499999999995</c:v>
                </c:pt>
                <c:pt idx="2">
                  <c:v>126.55004022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3FE-4403-9509-B0C3DB39B4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1379328"/>
        <c:axId val="41380864"/>
      </c:barChart>
      <c:catAx>
        <c:axId val="41379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0" cmpd="thinThick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fr-FR"/>
          </a:p>
        </c:txPr>
        <c:crossAx val="41380864"/>
        <c:crosses val="autoZero"/>
        <c:auto val="1"/>
        <c:lblAlgn val="ctr"/>
        <c:lblOffset val="3"/>
        <c:tickLblSkip val="1"/>
        <c:tickMarkSkip val="1"/>
        <c:noMultiLvlLbl val="0"/>
      </c:catAx>
      <c:valAx>
        <c:axId val="4138086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413793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120703437250208E-2"/>
          <c:y val="1.6832327017577291E-2"/>
          <c:w val="0.96178666666666668"/>
          <c:h val="0.9222485900631326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stat_dep_segmentation!$B$47</c:f>
              <c:strCache>
                <c:ptCount val="1"/>
                <c:pt idx="0">
                  <c:v>Marché agricole et naturel</c:v>
                </c:pt>
              </c:strCache>
            </c:strRef>
          </c:tx>
          <c:spPr>
            <a:pattFill prst="ltDn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c:spPr>
          <c:invertIfNegative val="0"/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stat_dep_segmentation!$C$47:$E$47</c:f>
              <c:numCache>
                <c:formatCode>_-* #,##0\ _€_-;\-* #,##0\ _€_-;_-* "-"??\ _€_-;_-@_-</c:formatCode>
                <c:ptCount val="3"/>
                <c:pt idx="0" formatCode="General">
                  <c:v>794</c:v>
                </c:pt>
                <c:pt idx="1">
                  <c:v>2305.4500000000016</c:v>
                </c:pt>
                <c:pt idx="2">
                  <c:v>27.106097599999991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46-45CB-8F7C-BB60DD809AD9}"/>
            </c:ext>
          </c:extLst>
        </c:ser>
        <c:ser>
          <c:idx val="1"/>
          <c:order val="1"/>
          <c:tx>
            <c:strRef>
              <c:f>stat_dep_segmentation!$B$48</c:f>
              <c:strCache>
                <c:ptCount val="1"/>
                <c:pt idx="0">
                  <c:v>Marché des terrains de loisirs</c:v>
                </c:pt>
              </c:strCache>
            </c:strRef>
          </c:tx>
          <c:spPr>
            <a:pattFill prst="ltDn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c:spPr>
          <c:invertIfNegative val="0"/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stat_dep_segmentation!$C$48:$E$48</c:f>
              <c:numCache>
                <c:formatCode>_-* #,##0\ _€_-;\-* #,##0\ _€_-;_-* "-"??\ _€_-;_-@_-</c:formatCode>
                <c:ptCount val="3"/>
                <c:pt idx="0" formatCode="General">
                  <c:v>363</c:v>
                </c:pt>
                <c:pt idx="1">
                  <c:v>410.64000000000021</c:v>
                </c:pt>
                <c:pt idx="2">
                  <c:v>28.477062549999989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46-45CB-8F7C-BB60DD809AD9}"/>
            </c:ext>
          </c:extLst>
        </c:ser>
        <c:ser>
          <c:idx val="2"/>
          <c:order val="2"/>
          <c:tx>
            <c:strRef>
              <c:f>stat_dep_segmentation!$B$49</c:f>
              <c:strCache>
                <c:ptCount val="1"/>
                <c:pt idx="0">
                  <c:v>Terrains potentiellement aménageables</c:v>
                </c:pt>
              </c:strCache>
            </c:strRef>
          </c:tx>
          <c:spPr>
            <a:pattFill prst="ltDnDiag">
              <a:fgClr>
                <a:schemeClr val="bg1">
                  <a:lumMod val="65000"/>
                </a:schemeClr>
              </a:fgClr>
              <a:bgClr>
                <a:schemeClr val="bg1"/>
              </a:bgClr>
            </a:pattFill>
            <a:ln>
              <a:solidFill>
                <a:schemeClr val="bg1">
                  <a:lumMod val="65000"/>
                </a:schemeClr>
              </a:solidFill>
            </a:ln>
          </c:spPr>
          <c:invertIfNegative val="0"/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stat_dep_segmentation!$C$49:$E$49</c:f>
              <c:numCache>
                <c:formatCode>_-* #,##0\ _€_-;\-* #,##0\ _€_-;_-* "-"??\ _€_-;_-@_-</c:formatCode>
                <c:ptCount val="3"/>
                <c:pt idx="0" formatCode="General">
                  <c:v>422</c:v>
                </c:pt>
                <c:pt idx="1">
                  <c:v>229.97000000000025</c:v>
                </c:pt>
                <c:pt idx="2">
                  <c:v>164.50114012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46-45CB-8F7C-BB60DD809AD9}"/>
            </c:ext>
          </c:extLst>
        </c:ser>
        <c:ser>
          <c:idx val="3"/>
          <c:order val="3"/>
          <c:tx>
            <c:strRef>
              <c:f>stat_dep_segmentation!$B$50</c:f>
              <c:strCache>
                <c:ptCount val="1"/>
                <c:pt idx="0">
                  <c:v>Bâti avec moins de 1ha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stat_dep_segmentation!$C$50:$E$50</c:f>
              <c:numCache>
                <c:formatCode>_-* #,##0\ _€_-;\-* #,##0\ _€_-;_-* "-"??\ _€_-;_-@_-</c:formatCode>
                <c:ptCount val="3"/>
                <c:pt idx="0" formatCode="General">
                  <c:v>760</c:v>
                </c:pt>
                <c:pt idx="1">
                  <c:v>260.53000000000003</c:v>
                </c:pt>
                <c:pt idx="2">
                  <c:v>299.87695496999993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546-45CB-8F7C-BB60DD809AD9}"/>
            </c:ext>
          </c:extLst>
        </c:ser>
        <c:ser>
          <c:idx val="4"/>
          <c:order val="4"/>
          <c:tx>
            <c:strRef>
              <c:f>stat_dep_segmentation!$B$51</c:f>
              <c:strCache>
                <c:ptCount val="1"/>
                <c:pt idx="0">
                  <c:v>Bâti avec 1ha à 3ha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stat_dep_segmentation!$C$51:$E$51</c:f>
              <c:numCache>
                <c:formatCode>_-* #,##0\ _€_-;\-* #,##0\ _€_-;_-* "-"??\ _€_-;_-@_-</c:formatCode>
                <c:ptCount val="3"/>
                <c:pt idx="0" formatCode="General">
                  <c:v>142</c:v>
                </c:pt>
                <c:pt idx="1">
                  <c:v>234.87999999999997</c:v>
                </c:pt>
                <c:pt idx="2">
                  <c:v>74.267667510000024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46-45CB-8F7C-BB60DD809AD9}"/>
            </c:ext>
          </c:extLst>
        </c:ser>
        <c:ser>
          <c:idx val="5"/>
          <c:order val="5"/>
          <c:tx>
            <c:strRef>
              <c:f>stat_dep_segmentation!$B$52</c:f>
              <c:strCache>
                <c:ptCount val="1"/>
                <c:pt idx="0">
                  <c:v>Bâti avec plus de 3ha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stat_dep_segmentation!$C$46:$E$46</c:f>
              <c:strCache>
                <c:ptCount val="3"/>
                <c:pt idx="0">
                  <c:v>Nombre</c:v>
                </c:pt>
                <c:pt idx="1">
                  <c:v>Surface (ha)</c:v>
                </c:pt>
                <c:pt idx="2">
                  <c:v>Valeur</c:v>
                </c:pt>
              </c:strCache>
            </c:strRef>
          </c:cat>
          <c:val>
            <c:numRef>
              <c:f>stat_dep_segmentation!$C$52:$E$52</c:f>
              <c:numCache>
                <c:formatCode>_-* #,##0\ _€_-;\-* #,##0\ _€_-;_-* "-"??\ _€_-;_-@_-</c:formatCode>
                <c:ptCount val="3"/>
                <c:pt idx="0" formatCode="General">
                  <c:v>92</c:v>
                </c:pt>
                <c:pt idx="1">
                  <c:v>3119.8499999999995</c:v>
                </c:pt>
                <c:pt idx="2">
                  <c:v>126.55004022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546-45CB-8F7C-BB60DD809A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1697664"/>
        <c:axId val="41699200"/>
      </c:barChart>
      <c:catAx>
        <c:axId val="41697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0" cmpd="thinThick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fr-FR"/>
          </a:p>
        </c:txPr>
        <c:crossAx val="41699200"/>
        <c:crosses val="autoZero"/>
        <c:auto val="1"/>
        <c:lblAlgn val="ctr"/>
        <c:lblOffset val="3"/>
        <c:tickLblSkip val="1"/>
        <c:tickMarkSkip val="1"/>
        <c:noMultiLvlLbl val="0"/>
      </c:catAx>
      <c:valAx>
        <c:axId val="4169920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416976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5E2630-68B0-496B-8C70-AE92EECF41D5}" type="datetimeFigureOut">
              <a:rPr lang="fr-FR"/>
              <a:pPr>
                <a:defRPr/>
              </a:pPr>
              <a:t>28/02/2017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D96A2CB-E3CE-4CF6-AF37-9F3C73ACF36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7D62E2C-47E3-4ECB-9F19-6AC24F45B5AB}" type="datetimeFigureOut">
              <a:rPr lang="fr-FR"/>
              <a:pPr>
                <a:defRPr/>
              </a:pPr>
              <a:t>28/02/2017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2262" cy="3059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AE3C35C-4080-4ADC-AA1F-609600908B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819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884A1BF-6358-43CF-BCF5-694F4AD6A8BF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2765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B14E1D-C085-46B8-B95E-6311C04BB3E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2969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374564-C3AC-45CB-BE0E-53F559386B7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3174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BE7E62-6FBB-4FE2-9408-3477E656DAE7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3379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74EBC5-7DDD-46A9-A6E8-34DA4BFE127D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3584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5715DD-65E1-4C1C-AC3F-342359D894E0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on a sélectionné quelques exemples non exhaustifs de ce que peut représenter la mission développement et aménagement du territoire.</a:t>
            </a:r>
          </a:p>
        </p:txBody>
      </p:sp>
      <p:sp>
        <p:nvSpPr>
          <p:cNvPr id="3789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C34657-767F-44C7-ACF0-C0DFB78D970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on a sélectionné quelques exemples non exhaustifs de ce que peut représenter la mission développement et aménagement du territoire.</a:t>
            </a:r>
          </a:p>
        </p:txBody>
      </p:sp>
      <p:sp>
        <p:nvSpPr>
          <p:cNvPr id="3993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F24805-D07C-418D-B162-F1F8689BA90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4301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794448-E308-4E39-BD40-B2ACFEC947D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4505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FB1D9BC-B707-417F-A805-225E0AF0DC1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4710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128079-AFA3-4350-8D83-7BDD2A8038D6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1024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37FDD0-5E84-4263-A925-8BD8CBD914A3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4915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D56879-9E15-4462-AC46-4ED5F73AE92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5120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EC42428-AB79-46BB-BC36-7649ED473AB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5325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75A429-DDFD-4253-BD2E-0B5A2850ABE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5529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F45B5F-FCF2-4F45-825D-F3D75FAE4C51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5734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871E58-FA14-4661-9788-A89989E689BF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5939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70C11F-090E-456E-ABEA-61FC118CCF38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Le « Marché Foncier » exprimé ici totalise les volumes de Notifications + Rétrocessions SAFER en 2012.</a:t>
            </a:r>
          </a:p>
        </p:txBody>
      </p:sp>
      <p:sp>
        <p:nvSpPr>
          <p:cNvPr id="6144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FD8B52-6A8A-443C-B492-2A2FBA0715F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On a représenté ici le marché en distinguant les volumes du non Bâti à gauche et du Bâti à droite pour faciliter la lecture de chacun,</a:t>
            </a:r>
          </a:p>
          <a:p>
            <a:pPr>
              <a:spcBef>
                <a:spcPct val="0"/>
              </a:spcBef>
            </a:pPr>
            <a:r>
              <a:rPr lang="fr-FR"/>
              <a:t>Néanmoins pour se rendre compte du poids de l’un par rapport à l’autre, on a grisé en hachuré dans les deux graphs le poids du marché opposé.</a:t>
            </a:r>
          </a:p>
          <a:p>
            <a:pPr>
              <a:spcBef>
                <a:spcPct val="0"/>
              </a:spcBef>
            </a:pPr>
            <a:r>
              <a:rPr lang="fr-FR"/>
              <a:t>En réalité, les deux graphs s’imbriquent bien pour représenter la totalité du marché foncier.</a:t>
            </a:r>
          </a:p>
        </p:txBody>
      </p:sp>
      <p:sp>
        <p:nvSpPr>
          <p:cNvPr id="6349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CECAC7-659A-4256-A23C-872BB9E9954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attention, il s’agit bien ici des prix moyens </a:t>
            </a:r>
            <a:r>
              <a:rPr lang="fr-FR" b="1">
                <a:solidFill>
                  <a:srgbClr val="FF0000"/>
                </a:solidFill>
              </a:rPr>
              <a:t>Agricoles + Naturel </a:t>
            </a:r>
            <a:r>
              <a:rPr lang="fr-FR">
                <a:solidFill>
                  <a:srgbClr val="FF0000"/>
                </a:solidFill>
              </a:rPr>
              <a:t>pour calculer la moyenne de prix sur les terrains Non bâtis.</a:t>
            </a:r>
          </a:p>
          <a:p>
            <a:pPr>
              <a:spcBef>
                <a:spcPct val="0"/>
              </a:spcBef>
            </a:pPr>
            <a:r>
              <a:rPr lang="fr-FR">
                <a:solidFill>
                  <a:srgbClr val="FF0000"/>
                </a:solidFill>
              </a:rPr>
              <a:t>Aussi, les prix moyens agricoles s’en trouvent diminuer.</a:t>
            </a:r>
          </a:p>
          <a:p>
            <a:pPr>
              <a:spcBef>
                <a:spcPct val="0"/>
              </a:spcBef>
            </a:pPr>
            <a:r>
              <a:rPr lang="fr-FR">
                <a:solidFill>
                  <a:srgbClr val="FF0000"/>
                </a:solidFill>
              </a:rPr>
              <a:t>Cette carte comparative fait bien ressortir les disparités de prix d’un secteur à l’autre et permet aussi de communiquer sur le fait que les prix « agricoles » ne connaisssent pas les mêmes phénomènes de hausse que le bâti.</a:t>
            </a:r>
          </a:p>
        </p:txBody>
      </p:sp>
      <p:sp>
        <p:nvSpPr>
          <p:cNvPr id="6553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9A63C0-7D6C-42AC-A994-DBA147E69C8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attention, il s’agit bien ici des prix moyens </a:t>
            </a:r>
            <a:r>
              <a:rPr lang="fr-FR" b="1">
                <a:solidFill>
                  <a:srgbClr val="FF0000"/>
                </a:solidFill>
              </a:rPr>
              <a:t>Agricoles + Naturel </a:t>
            </a:r>
            <a:r>
              <a:rPr lang="fr-FR">
                <a:solidFill>
                  <a:srgbClr val="FF0000"/>
                </a:solidFill>
              </a:rPr>
              <a:t>pour calculer la moyenne de prix sur les terrains Non bâtis.</a:t>
            </a:r>
          </a:p>
          <a:p>
            <a:pPr>
              <a:spcBef>
                <a:spcPct val="0"/>
              </a:spcBef>
            </a:pPr>
            <a:r>
              <a:rPr lang="fr-FR">
                <a:solidFill>
                  <a:srgbClr val="FF0000"/>
                </a:solidFill>
              </a:rPr>
              <a:t>Aussi, les prix moyens agricoles s’en trouvent diminuer.</a:t>
            </a:r>
          </a:p>
          <a:p>
            <a:pPr>
              <a:spcBef>
                <a:spcPct val="0"/>
              </a:spcBef>
            </a:pPr>
            <a:r>
              <a:rPr lang="fr-FR">
                <a:solidFill>
                  <a:srgbClr val="FF0000"/>
                </a:solidFill>
              </a:rPr>
              <a:t>Cette carte comparative fait bien ressortir les disparités de prix d’un secteur à l’autre et permet aussi de communiquer sur le fait que les prix « agricoles » ne connaisssent pas les mêmes phénomènes de hausse que le bâti.</a:t>
            </a:r>
          </a:p>
        </p:txBody>
      </p:sp>
      <p:sp>
        <p:nvSpPr>
          <p:cNvPr id="6758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7EC3A2-1679-494A-876D-8C44D95B0745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on a sélectionné quelques exemples non exhaustifs de ce que peut représenter la mission développement et aménagement du territoire.</a:t>
            </a:r>
          </a:p>
        </p:txBody>
      </p:sp>
      <p:sp>
        <p:nvSpPr>
          <p:cNvPr id="1331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D35754-63ED-4463-9B01-146AD22C66E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696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48F9123-11EA-4CE1-BBAB-093C47B626D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7270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FC7DCD-0CEB-44DB-A0A6-32DD3049BD9F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Cliquer pour revenir à « Actualités »</a:t>
            </a:r>
          </a:p>
        </p:txBody>
      </p:sp>
      <p:sp>
        <p:nvSpPr>
          <p:cNvPr id="7475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736E2D-A8C7-4282-9841-76D701FAAF0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7680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6BD4F6C-8DA8-4475-8F02-96DED51E25D6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fr-F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7885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79379D-9917-42BE-85FA-F12606F4BD79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on a sélectionné quelques exemples non exhaustifs de ce que peut représenter la mission développement et aménagement du territoire.</a:t>
            </a:r>
          </a:p>
        </p:txBody>
      </p:sp>
      <p:sp>
        <p:nvSpPr>
          <p:cNvPr id="1536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28E461-D5AE-473E-AE18-8FEFB68BE529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1741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CB0B2A8-2D92-4613-89D2-9E0C5C08402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1A323A-526F-45A3-AB13-BE3EBD1D882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/>
              <a:t>NB : Cliquer pour revenir à « Actualités »</a:t>
            </a:r>
          </a:p>
        </p:txBody>
      </p:sp>
      <p:sp>
        <p:nvSpPr>
          <p:cNvPr id="2150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B4CDFA-65D9-4ADC-9609-DE78BC75EBB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AB5088-965C-49AD-A568-4A710F3118F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/>
          </a:p>
        </p:txBody>
      </p:sp>
      <p:sp>
        <p:nvSpPr>
          <p:cNvPr id="2560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956F2E-342F-4C36-B794-4C51499D59BE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go_blanc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1665288"/>
            <a:ext cx="1058863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go_blanc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96238" y="38100"/>
            <a:ext cx="1057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/>
          <p:nvPr userDrawn="1"/>
        </p:nvSpPr>
        <p:spPr>
          <a:xfrm>
            <a:off x="3175" y="0"/>
            <a:ext cx="9144000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3" name="Image 10" descr="SlidebySlide-CharteSafer-0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593138" y="6316663"/>
            <a:ext cx="550862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2"/>
          <p:cNvSpPr/>
          <p:nvPr userDrawn="1"/>
        </p:nvSpPr>
        <p:spPr>
          <a:xfrm>
            <a:off x="7905750" y="987425"/>
            <a:ext cx="250825" cy="2492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 3"/>
          <p:cNvSpPr/>
          <p:nvPr userDrawn="1"/>
        </p:nvSpPr>
        <p:spPr>
          <a:xfrm>
            <a:off x="0" y="0"/>
            <a:ext cx="7905750" cy="134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 15"/>
          <p:cNvSpPr/>
          <p:nvPr userDrawn="1"/>
        </p:nvSpPr>
        <p:spPr>
          <a:xfrm>
            <a:off x="7905750" y="908050"/>
            <a:ext cx="338138" cy="33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7" name="Picture 2" descr="logo_blanc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996238" y="38100"/>
            <a:ext cx="10572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6" descr="SlidebySlide-CharteSafer-01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7" name="Groupe 9"/>
          <p:cNvGrpSpPr>
            <a:grpSpLocks/>
          </p:cNvGrpSpPr>
          <p:nvPr userDrawn="1"/>
        </p:nvGrpSpPr>
        <p:grpSpPr bwMode="auto">
          <a:xfrm>
            <a:off x="7905750" y="0"/>
            <a:ext cx="1238250" cy="1238250"/>
            <a:chOff x="7905750" y="0"/>
            <a:chExt cx="1238250" cy="123825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7905750" y="0"/>
              <a:ext cx="1238250" cy="123825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905750" y="908050"/>
              <a:ext cx="338138" cy="330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22"/>
          <p:cNvSpPr txBox="1">
            <a:spLocks/>
          </p:cNvSpPr>
          <p:nvPr/>
        </p:nvSpPr>
        <p:spPr>
          <a:xfrm>
            <a:off x="539750" y="692150"/>
            <a:ext cx="6697663" cy="7207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La SAFER Provence-Alpes-Côte-D’azur</a:t>
            </a:r>
          </a:p>
          <a:p>
            <a:pPr fontAlgn="auto">
              <a:spcAft>
                <a:spcPts val="0"/>
              </a:spcAft>
              <a:defRPr/>
            </a:pPr>
            <a:endParaRPr lang="fr-F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170" name="Espace réservé du contenu 30"/>
          <p:cNvSpPr txBox="1">
            <a:spLocks/>
          </p:cNvSpPr>
          <p:nvPr/>
        </p:nvSpPr>
        <p:spPr bwMode="auto">
          <a:xfrm>
            <a:off x="4356100" y="4327525"/>
            <a:ext cx="2663825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ts val="4700"/>
              </a:lnSpc>
              <a:buFont typeface="Arial" charset="0"/>
              <a:buNone/>
            </a:pPr>
            <a:r>
              <a:rPr lang="fr-FR" sz="5400" b="1">
                <a:solidFill>
                  <a:schemeClr val="bg1"/>
                </a:solidFill>
                <a:latin typeface="Century Gothic" pitchFamily="34" charset="0"/>
              </a:rPr>
              <a:t>Nos </a:t>
            </a:r>
          </a:p>
          <a:p>
            <a:pPr marL="342900" indent="-342900">
              <a:lnSpc>
                <a:spcPts val="4700"/>
              </a:lnSpc>
              <a:buFont typeface="Arial" charset="0"/>
              <a:buNone/>
            </a:pPr>
            <a:r>
              <a:rPr lang="fr-FR" sz="5400" b="1">
                <a:solidFill>
                  <a:schemeClr val="bg1"/>
                </a:solidFill>
                <a:latin typeface="Century Gothic" pitchFamily="34" charset="0"/>
              </a:rPr>
              <a:t>Enjeux</a:t>
            </a:r>
          </a:p>
        </p:txBody>
      </p:sp>
      <p:pic>
        <p:nvPicPr>
          <p:cNvPr id="7171" name="Picture 2" descr="X:\COMMUNICATION\logos_illustrations\SAFERrvb1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2150" y="6237288"/>
            <a:ext cx="2103438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6" descr="http://www.rians.com/images/coins_nature/halte_en_camargu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2833688"/>
            <a:ext cx="25622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31" descr="P:\_Photos\PHOTOS_PACA\Paysages\04\Oliviers_mont_dor\DSCF496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463" y="2474913"/>
            <a:ext cx="26797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38" descr="http://www.infotourisme.net/uploads/circuits/hyeres/1436/9906519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51175" y="4467225"/>
            <a:ext cx="3171825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2413000" y="4108450"/>
            <a:ext cx="860425" cy="719138"/>
          </a:xfrm>
          <a:prstGeom prst="rect">
            <a:avLst/>
          </a:prstGeom>
          <a:solidFill>
            <a:srgbClr val="67B3DF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5867400" y="4540250"/>
            <a:ext cx="942975" cy="865188"/>
          </a:xfrm>
          <a:prstGeom prst="rect">
            <a:avLst/>
          </a:prstGeom>
          <a:solidFill>
            <a:srgbClr val="D7E4BD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8243888" y="2530475"/>
            <a:ext cx="736600" cy="604838"/>
          </a:xfrm>
          <a:prstGeom prst="rect">
            <a:avLst/>
          </a:prstGeom>
          <a:solidFill>
            <a:schemeClr val="accent6">
              <a:lumMod val="75000"/>
              <a:alpha val="580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1692275" y="2257425"/>
            <a:ext cx="576263" cy="488950"/>
          </a:xfrm>
          <a:prstGeom prst="rect">
            <a:avLst/>
          </a:prstGeom>
          <a:solidFill>
            <a:srgbClr val="D7E4BD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7991475" y="4540250"/>
            <a:ext cx="504825" cy="504825"/>
          </a:xfrm>
          <a:prstGeom prst="rect">
            <a:avLst/>
          </a:prstGeom>
          <a:solidFill>
            <a:srgbClr val="67B3DF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3273425" y="6207125"/>
            <a:ext cx="736600" cy="606425"/>
          </a:xfrm>
          <a:prstGeom prst="rect">
            <a:avLst/>
          </a:prstGeom>
          <a:solidFill>
            <a:schemeClr val="accent6">
              <a:lumMod val="75000"/>
              <a:alpha val="5803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6721475" y="5519738"/>
            <a:ext cx="2289175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Le 4 avril 2014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48609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Nos modes d’intervention. Acquisition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240" cy="1017945"/>
            <a:chOff x="954233" y="1484784"/>
            <a:chExt cx="282567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2473325" y="1147763"/>
            <a:ext cx="2530475" cy="4152900"/>
          </a:xfrm>
          <a:prstGeom prst="rect">
            <a:avLst/>
          </a:prstGeom>
          <a:solidFill>
            <a:schemeClr val="accent3">
              <a:lumMod val="60000"/>
              <a:lumOff val="4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9" name="Flèche droite 18"/>
          <p:cNvSpPr/>
          <p:nvPr/>
        </p:nvSpPr>
        <p:spPr>
          <a:xfrm rot="5400000">
            <a:off x="773906" y="3256757"/>
            <a:ext cx="3662363" cy="101600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20" name="Rectangle 19"/>
          <p:cNvSpPr/>
          <p:nvPr/>
        </p:nvSpPr>
        <p:spPr>
          <a:xfrm>
            <a:off x="5148263" y="1147763"/>
            <a:ext cx="3887787" cy="4152900"/>
          </a:xfrm>
          <a:prstGeom prst="rect">
            <a:avLst/>
          </a:prstGeom>
          <a:solidFill>
            <a:schemeClr val="accent3">
              <a:lumMod val="60000"/>
              <a:lumOff val="4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grpSp>
        <p:nvGrpSpPr>
          <p:cNvPr id="24583" name="Groupe 20"/>
          <p:cNvGrpSpPr>
            <a:grpSpLocks/>
          </p:cNvGrpSpPr>
          <p:nvPr/>
        </p:nvGrpSpPr>
        <p:grpSpPr bwMode="auto">
          <a:xfrm>
            <a:off x="34925" y="1131888"/>
            <a:ext cx="2232025" cy="1939925"/>
            <a:chOff x="97185" y="4293096"/>
            <a:chExt cx="2454343" cy="528739"/>
          </a:xfrm>
        </p:grpSpPr>
        <p:sp>
          <p:nvSpPr>
            <p:cNvPr id="22" name="Rectangle à coins arrondis 21"/>
            <p:cNvSpPr/>
            <p:nvPr/>
          </p:nvSpPr>
          <p:spPr>
            <a:xfrm>
              <a:off x="176357" y="4293096"/>
              <a:ext cx="2307411" cy="528739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24631" name="ZoneTexte 22"/>
            <p:cNvSpPr txBox="1">
              <a:spLocks noChangeArrowheads="1"/>
            </p:cNvSpPr>
            <p:nvPr/>
          </p:nvSpPr>
          <p:spPr bwMode="auto">
            <a:xfrm>
              <a:off x="97185" y="4356041"/>
              <a:ext cx="2454343" cy="40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fr-FR" sz="3000" b="1">
                  <a:solidFill>
                    <a:srgbClr val="B1C800"/>
                  </a:solidFill>
                  <a:latin typeface="Calibri" pitchFamily="34" charset="0"/>
                </a:rPr>
                <a:t>1.</a:t>
              </a:r>
            </a:p>
            <a:p>
              <a:pPr algn="ctr"/>
              <a:r>
                <a:rPr lang="fr-FR" sz="3000" b="1">
                  <a:solidFill>
                    <a:srgbClr val="B1C800"/>
                  </a:solidFill>
                  <a:latin typeface="Calibri" pitchFamily="34" charset="0"/>
                </a:rPr>
                <a:t>L’acquisition amiable</a:t>
              </a:r>
            </a:p>
          </p:txBody>
        </p:sp>
      </p:grpSp>
      <p:grpSp>
        <p:nvGrpSpPr>
          <p:cNvPr id="24584" name="Groupe 23"/>
          <p:cNvGrpSpPr>
            <a:grpSpLocks/>
          </p:cNvGrpSpPr>
          <p:nvPr/>
        </p:nvGrpSpPr>
        <p:grpSpPr bwMode="auto">
          <a:xfrm>
            <a:off x="2771775" y="2500313"/>
            <a:ext cx="1944688" cy="568325"/>
            <a:chOff x="227633" y="4293096"/>
            <a:chExt cx="2199786" cy="1002662"/>
          </a:xfrm>
        </p:grpSpPr>
        <p:sp>
          <p:nvSpPr>
            <p:cNvPr id="25" name="Rectangle à coins arrondis 24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292280" y="4489147"/>
              <a:ext cx="2135139" cy="65257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Prise de contact</a:t>
              </a:r>
              <a:endParaRPr lang="fr-FR" sz="44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4585" name="Groupe 31"/>
          <p:cNvGrpSpPr>
            <a:grpSpLocks/>
          </p:cNvGrpSpPr>
          <p:nvPr/>
        </p:nvGrpSpPr>
        <p:grpSpPr bwMode="auto">
          <a:xfrm>
            <a:off x="2779713" y="1484313"/>
            <a:ext cx="1944687" cy="568325"/>
            <a:chOff x="227633" y="4293096"/>
            <a:chExt cx="2199786" cy="1002662"/>
          </a:xfrm>
        </p:grpSpPr>
        <p:sp>
          <p:nvSpPr>
            <p:cNvPr id="33" name="Rectangle à coins arrondis 32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292280" y="4489147"/>
              <a:ext cx="2135139" cy="65257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Information</a:t>
              </a:r>
              <a:endParaRPr lang="fr-FR" sz="40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4586" name="Groupe 34"/>
          <p:cNvGrpSpPr>
            <a:grpSpLocks/>
          </p:cNvGrpSpPr>
          <p:nvPr/>
        </p:nvGrpSpPr>
        <p:grpSpPr bwMode="auto">
          <a:xfrm>
            <a:off x="2771775" y="3429000"/>
            <a:ext cx="1944688" cy="568325"/>
            <a:chOff x="227633" y="4293096"/>
            <a:chExt cx="2199786" cy="1002662"/>
          </a:xfrm>
        </p:grpSpPr>
        <p:sp>
          <p:nvSpPr>
            <p:cNvPr id="36" name="Rectangle à coins arrondis 35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292280" y="4489147"/>
              <a:ext cx="2135139" cy="6525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Négociation</a:t>
              </a:r>
              <a:endParaRPr lang="fr-FR" sz="40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4587" name="Groupe 38"/>
          <p:cNvGrpSpPr>
            <a:grpSpLocks/>
          </p:cNvGrpSpPr>
          <p:nvPr/>
        </p:nvGrpSpPr>
        <p:grpSpPr bwMode="auto">
          <a:xfrm>
            <a:off x="2757488" y="4437063"/>
            <a:ext cx="1928812" cy="720725"/>
            <a:chOff x="222309" y="4293096"/>
            <a:chExt cx="2182623" cy="1028942"/>
          </a:xfrm>
        </p:grpSpPr>
        <p:sp>
          <p:nvSpPr>
            <p:cNvPr id="40" name="Rectangle à coins arrondis 39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222309" y="4397350"/>
              <a:ext cx="2135917" cy="9246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Signature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d’une PV</a:t>
              </a:r>
              <a:endParaRPr lang="fr-FR" sz="44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sp>
        <p:nvSpPr>
          <p:cNvPr id="24588" name="ZoneTexte 42"/>
          <p:cNvSpPr txBox="1">
            <a:spLocks noChangeArrowheads="1"/>
          </p:cNvSpPr>
          <p:nvPr/>
        </p:nvSpPr>
        <p:spPr bwMode="auto">
          <a:xfrm>
            <a:off x="7797800" y="1146175"/>
            <a:ext cx="13112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i="1">
                <a:latin typeface="Calibri" pitchFamily="34" charset="0"/>
              </a:rPr>
              <a:t>Dans les faits</a:t>
            </a:r>
            <a:endParaRPr lang="fr-FR" b="1" i="1">
              <a:latin typeface="Calibri" pitchFamily="34" charset="0"/>
            </a:endParaRPr>
          </a:p>
        </p:txBody>
      </p:sp>
      <p:grpSp>
        <p:nvGrpSpPr>
          <p:cNvPr id="24589" name="Groupe 43"/>
          <p:cNvGrpSpPr>
            <a:grpSpLocks/>
          </p:cNvGrpSpPr>
          <p:nvPr/>
        </p:nvGrpSpPr>
        <p:grpSpPr bwMode="auto">
          <a:xfrm>
            <a:off x="5219700" y="1476375"/>
            <a:ext cx="3600450" cy="584200"/>
            <a:chOff x="227633" y="4277722"/>
            <a:chExt cx="2199786" cy="1032042"/>
          </a:xfrm>
        </p:grpSpPr>
        <p:sp>
          <p:nvSpPr>
            <p:cNvPr id="45" name="Rectangle à coins arrondis 44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291648" y="4277722"/>
              <a:ext cx="2135771" cy="103204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Le conseiller reçoit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une info par son réseau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4590" name="Groupe 48"/>
          <p:cNvGrpSpPr>
            <a:grpSpLocks/>
          </p:cNvGrpSpPr>
          <p:nvPr/>
        </p:nvGrpSpPr>
        <p:grpSpPr bwMode="auto">
          <a:xfrm>
            <a:off x="5219700" y="2493963"/>
            <a:ext cx="3600450" cy="568325"/>
            <a:chOff x="227633" y="4293096"/>
            <a:chExt cx="2199786" cy="1002662"/>
          </a:xfrm>
        </p:grpSpPr>
        <p:sp>
          <p:nvSpPr>
            <p:cNvPr id="50" name="Rectangle à coins arrondis 49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291648" y="4455538"/>
              <a:ext cx="2135771" cy="59655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Il se présente au vendeur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4591" name="Groupe 51"/>
          <p:cNvGrpSpPr>
            <a:grpSpLocks/>
          </p:cNvGrpSpPr>
          <p:nvPr/>
        </p:nvGrpSpPr>
        <p:grpSpPr bwMode="auto">
          <a:xfrm>
            <a:off x="5219700" y="3429000"/>
            <a:ext cx="3600450" cy="584200"/>
            <a:chOff x="227633" y="4293087"/>
            <a:chExt cx="2199786" cy="1032041"/>
          </a:xfrm>
        </p:grpSpPr>
        <p:sp>
          <p:nvSpPr>
            <p:cNvPr id="58" name="Rectangle à coins arrondis 57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291648" y="4293087"/>
              <a:ext cx="2135771" cy="103204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Un accord est trouvé sur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 le prix, les délais…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4592" name="Groupe 59"/>
          <p:cNvGrpSpPr>
            <a:grpSpLocks/>
          </p:cNvGrpSpPr>
          <p:nvPr/>
        </p:nvGrpSpPr>
        <p:grpSpPr bwMode="auto">
          <a:xfrm>
            <a:off x="5219700" y="4429125"/>
            <a:ext cx="3567113" cy="708025"/>
            <a:chOff x="227633" y="4293096"/>
            <a:chExt cx="2179342" cy="1002662"/>
          </a:xfrm>
        </p:grpSpPr>
        <p:sp>
          <p:nvSpPr>
            <p:cNvPr id="61" name="Rectangle à coins arrondis 60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62" name="ZoneTexte 61"/>
            <p:cNvSpPr txBox="1"/>
            <p:nvPr/>
          </p:nvSpPr>
          <p:spPr>
            <a:xfrm>
              <a:off x="271278" y="4394262"/>
              <a:ext cx="2135697" cy="8295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Le vendeur signe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une promesse de vente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sp>
        <p:nvSpPr>
          <p:cNvPr id="24593" name="ZoneTexte 62"/>
          <p:cNvSpPr txBox="1">
            <a:spLocks noChangeArrowheads="1"/>
          </p:cNvSpPr>
          <p:nvPr/>
        </p:nvSpPr>
        <p:spPr bwMode="auto">
          <a:xfrm>
            <a:off x="2473325" y="1128713"/>
            <a:ext cx="9017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i="1">
                <a:latin typeface="Calibri" pitchFamily="34" charset="0"/>
              </a:rPr>
              <a:t>4 étapes</a:t>
            </a:r>
            <a:endParaRPr lang="fr-FR" b="1" i="1">
              <a:latin typeface="Calibri" pitchFamily="34" charset="0"/>
            </a:endParaRPr>
          </a:p>
        </p:txBody>
      </p:sp>
      <p:sp>
        <p:nvSpPr>
          <p:cNvPr id="65" name="Flèche droite 64"/>
          <p:cNvSpPr/>
          <p:nvPr/>
        </p:nvSpPr>
        <p:spPr>
          <a:xfrm rot="5400000">
            <a:off x="7092156" y="3256757"/>
            <a:ext cx="3662363" cy="101600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24595" name="Rectangle 66"/>
          <p:cNvSpPr>
            <a:spLocks noChangeArrowheads="1"/>
          </p:cNvSpPr>
          <p:nvPr/>
        </p:nvSpPr>
        <p:spPr bwMode="auto">
          <a:xfrm>
            <a:off x="-68263" y="400050"/>
            <a:ext cx="1317626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ChangeArrowheads="1"/>
          </p:cNvSpPr>
          <p:nvPr/>
        </p:nvSpPr>
        <p:spPr bwMode="auto">
          <a:xfrm>
            <a:off x="1011238" y="0"/>
            <a:ext cx="4860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entury Gothic" pitchFamily="34" charset="0"/>
              </a:rPr>
              <a:t>Nos modes d’intervention. Acquisition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240" cy="1017945"/>
            <a:chOff x="954233" y="1484784"/>
            <a:chExt cx="282567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2473325" y="1147763"/>
            <a:ext cx="2530475" cy="4152900"/>
          </a:xfrm>
          <a:prstGeom prst="rect">
            <a:avLst/>
          </a:prstGeom>
          <a:solidFill>
            <a:schemeClr val="accent3">
              <a:lumMod val="60000"/>
              <a:lumOff val="4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9" name="Flèche droite 18"/>
          <p:cNvSpPr/>
          <p:nvPr/>
        </p:nvSpPr>
        <p:spPr>
          <a:xfrm rot="5400000">
            <a:off x="773906" y="3256757"/>
            <a:ext cx="3662363" cy="101600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20" name="Rectangle 19"/>
          <p:cNvSpPr/>
          <p:nvPr/>
        </p:nvSpPr>
        <p:spPr>
          <a:xfrm>
            <a:off x="5148263" y="1147763"/>
            <a:ext cx="3887787" cy="4152900"/>
          </a:xfrm>
          <a:prstGeom prst="rect">
            <a:avLst/>
          </a:prstGeom>
          <a:solidFill>
            <a:schemeClr val="accent3">
              <a:lumMod val="60000"/>
              <a:lumOff val="4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6631" name="ZoneTexte 42"/>
          <p:cNvSpPr txBox="1">
            <a:spLocks noChangeArrowheads="1"/>
          </p:cNvSpPr>
          <p:nvPr/>
        </p:nvSpPr>
        <p:spPr bwMode="auto">
          <a:xfrm>
            <a:off x="7797800" y="1146175"/>
            <a:ext cx="13112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i="1">
                <a:latin typeface="Calibri" pitchFamily="34" charset="0"/>
              </a:rPr>
              <a:t>Dans les faits</a:t>
            </a:r>
            <a:endParaRPr lang="fr-FR" b="1" i="1">
              <a:latin typeface="Calibri" pitchFamily="34" charset="0"/>
            </a:endParaRPr>
          </a:p>
        </p:txBody>
      </p:sp>
      <p:sp>
        <p:nvSpPr>
          <p:cNvPr id="26632" name="ZoneTexte 62"/>
          <p:cNvSpPr txBox="1">
            <a:spLocks noChangeArrowheads="1"/>
          </p:cNvSpPr>
          <p:nvPr/>
        </p:nvSpPr>
        <p:spPr bwMode="auto">
          <a:xfrm>
            <a:off x="2473325" y="1128713"/>
            <a:ext cx="9017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i="1">
                <a:latin typeface="Calibri" pitchFamily="34" charset="0"/>
              </a:rPr>
              <a:t>4 étapes</a:t>
            </a:r>
            <a:endParaRPr lang="fr-FR" b="1" i="1">
              <a:latin typeface="Calibri" pitchFamily="34" charset="0"/>
            </a:endParaRPr>
          </a:p>
        </p:txBody>
      </p:sp>
      <p:sp>
        <p:nvSpPr>
          <p:cNvPr id="65" name="Flèche droite 64"/>
          <p:cNvSpPr/>
          <p:nvPr/>
        </p:nvSpPr>
        <p:spPr>
          <a:xfrm rot="5400000">
            <a:off x="7092156" y="3256757"/>
            <a:ext cx="3662363" cy="101600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grpSp>
        <p:nvGrpSpPr>
          <p:cNvPr id="26634" name="Groupe 52"/>
          <p:cNvGrpSpPr>
            <a:grpSpLocks/>
          </p:cNvGrpSpPr>
          <p:nvPr/>
        </p:nvGrpSpPr>
        <p:grpSpPr bwMode="auto">
          <a:xfrm>
            <a:off x="34925" y="1131888"/>
            <a:ext cx="2232025" cy="1939925"/>
            <a:chOff x="97185" y="4293096"/>
            <a:chExt cx="2454343" cy="528739"/>
          </a:xfrm>
        </p:grpSpPr>
        <p:sp>
          <p:nvSpPr>
            <p:cNvPr id="54" name="Rectangle à coins arrondis 53"/>
            <p:cNvSpPr/>
            <p:nvPr/>
          </p:nvSpPr>
          <p:spPr>
            <a:xfrm>
              <a:off x="176357" y="4293096"/>
              <a:ext cx="2307411" cy="528739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26679" name="ZoneTexte 54"/>
            <p:cNvSpPr txBox="1">
              <a:spLocks noChangeArrowheads="1"/>
            </p:cNvSpPr>
            <p:nvPr/>
          </p:nvSpPr>
          <p:spPr bwMode="auto">
            <a:xfrm>
              <a:off x="97185" y="4356041"/>
              <a:ext cx="2454343" cy="40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fr-FR" sz="3000" b="1">
                  <a:solidFill>
                    <a:srgbClr val="B1C800"/>
                  </a:solidFill>
                  <a:latin typeface="Calibri" pitchFamily="34" charset="0"/>
                </a:rPr>
                <a:t>2.</a:t>
              </a:r>
            </a:p>
            <a:p>
              <a:pPr algn="ctr"/>
              <a:r>
                <a:rPr lang="fr-FR" sz="3000" b="1">
                  <a:solidFill>
                    <a:srgbClr val="B1C800"/>
                  </a:solidFill>
                  <a:latin typeface="Calibri" pitchFamily="34" charset="0"/>
                </a:rPr>
                <a:t>Préemption simple</a:t>
              </a:r>
            </a:p>
          </p:txBody>
        </p:sp>
      </p:grpSp>
      <p:grpSp>
        <p:nvGrpSpPr>
          <p:cNvPr id="26635" name="Groupe 55"/>
          <p:cNvGrpSpPr>
            <a:grpSpLocks/>
          </p:cNvGrpSpPr>
          <p:nvPr/>
        </p:nvGrpSpPr>
        <p:grpSpPr bwMode="auto">
          <a:xfrm>
            <a:off x="2771775" y="2484438"/>
            <a:ext cx="1944688" cy="568325"/>
            <a:chOff x="227633" y="4293096"/>
            <a:chExt cx="2199786" cy="1002662"/>
          </a:xfrm>
        </p:grpSpPr>
        <p:sp>
          <p:nvSpPr>
            <p:cNvPr id="57" name="Rectangle à coins arrondis 56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64" name="ZoneTexte 63"/>
            <p:cNvSpPr txBox="1"/>
            <p:nvPr/>
          </p:nvSpPr>
          <p:spPr>
            <a:xfrm>
              <a:off x="292280" y="4489147"/>
              <a:ext cx="2135139" cy="65257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Demande</a:t>
              </a:r>
              <a:endParaRPr lang="fr-FR" sz="44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6636" name="Groupe 65"/>
          <p:cNvGrpSpPr>
            <a:grpSpLocks/>
          </p:cNvGrpSpPr>
          <p:nvPr/>
        </p:nvGrpSpPr>
        <p:grpSpPr bwMode="auto">
          <a:xfrm>
            <a:off x="2779713" y="1468438"/>
            <a:ext cx="1944687" cy="568325"/>
            <a:chOff x="227633" y="4293096"/>
            <a:chExt cx="2199786" cy="1002662"/>
          </a:xfrm>
        </p:grpSpPr>
        <p:sp>
          <p:nvSpPr>
            <p:cNvPr id="67" name="Rectangle à coins arrondis 66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68" name="ZoneTexte 67"/>
            <p:cNvSpPr txBox="1"/>
            <p:nvPr/>
          </p:nvSpPr>
          <p:spPr>
            <a:xfrm>
              <a:off x="292280" y="4489147"/>
              <a:ext cx="2135139" cy="65257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Notification</a:t>
              </a:r>
              <a:endParaRPr lang="fr-FR" sz="40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6637" name="Groupe 68"/>
          <p:cNvGrpSpPr>
            <a:grpSpLocks/>
          </p:cNvGrpSpPr>
          <p:nvPr/>
        </p:nvGrpSpPr>
        <p:grpSpPr bwMode="auto">
          <a:xfrm>
            <a:off x="2771775" y="3413125"/>
            <a:ext cx="1944688" cy="566738"/>
            <a:chOff x="227633" y="4293096"/>
            <a:chExt cx="2199786" cy="1002662"/>
          </a:xfrm>
        </p:grpSpPr>
        <p:sp>
          <p:nvSpPr>
            <p:cNvPr id="70" name="Rectangle à coins arrondis 69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71" name="ZoneTexte 70"/>
            <p:cNvSpPr txBox="1"/>
            <p:nvPr/>
          </p:nvSpPr>
          <p:spPr>
            <a:xfrm>
              <a:off x="292280" y="4489696"/>
              <a:ext cx="2135139" cy="65158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Instruction</a:t>
              </a:r>
              <a:endParaRPr lang="fr-FR" sz="40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6638" name="Groupe 71"/>
          <p:cNvGrpSpPr>
            <a:grpSpLocks/>
          </p:cNvGrpSpPr>
          <p:nvPr/>
        </p:nvGrpSpPr>
        <p:grpSpPr bwMode="auto">
          <a:xfrm>
            <a:off x="2757488" y="4421188"/>
            <a:ext cx="1928812" cy="701675"/>
            <a:chOff x="222309" y="4293096"/>
            <a:chExt cx="2182623" cy="1002662"/>
          </a:xfrm>
        </p:grpSpPr>
        <p:sp>
          <p:nvSpPr>
            <p:cNvPr id="73" name="Rectangle à coins arrondis 72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74" name="ZoneTexte 73"/>
            <p:cNvSpPr txBox="1"/>
            <p:nvPr/>
          </p:nvSpPr>
          <p:spPr>
            <a:xfrm>
              <a:off x="222309" y="4499526"/>
              <a:ext cx="2135917" cy="52628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Préemption</a:t>
              </a:r>
              <a:endParaRPr lang="fr-FR" sz="44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6639" name="Groupe 74"/>
          <p:cNvGrpSpPr>
            <a:grpSpLocks/>
          </p:cNvGrpSpPr>
          <p:nvPr/>
        </p:nvGrpSpPr>
        <p:grpSpPr bwMode="auto">
          <a:xfrm>
            <a:off x="5219700" y="1476375"/>
            <a:ext cx="3600450" cy="584200"/>
            <a:chOff x="227633" y="4277722"/>
            <a:chExt cx="2199786" cy="1032042"/>
          </a:xfrm>
        </p:grpSpPr>
        <p:sp>
          <p:nvSpPr>
            <p:cNvPr id="76" name="Rectangle à coins arrondis 75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77" name="ZoneTexte 76"/>
            <p:cNvSpPr txBox="1"/>
            <p:nvPr/>
          </p:nvSpPr>
          <p:spPr>
            <a:xfrm>
              <a:off x="291648" y="4277722"/>
              <a:ext cx="2135771" cy="103204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Le notaire informe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la </a:t>
              </a:r>
              <a:r>
                <a:rPr lang="fr-FR" sz="1600" b="1" i="1" dirty="0" err="1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Safer</a:t>
              </a: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 d’une vente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6640" name="Groupe 77"/>
          <p:cNvGrpSpPr>
            <a:grpSpLocks/>
          </p:cNvGrpSpPr>
          <p:nvPr/>
        </p:nvGrpSpPr>
        <p:grpSpPr bwMode="auto">
          <a:xfrm>
            <a:off x="5219700" y="2484438"/>
            <a:ext cx="3600450" cy="584200"/>
            <a:chOff x="227633" y="4275124"/>
            <a:chExt cx="2199786" cy="1032040"/>
          </a:xfrm>
        </p:grpSpPr>
        <p:sp>
          <p:nvSpPr>
            <p:cNvPr id="79" name="Rectangle à coins arrondis 78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80" name="ZoneTexte 79"/>
            <p:cNvSpPr txBox="1"/>
            <p:nvPr/>
          </p:nvSpPr>
          <p:spPr>
            <a:xfrm>
              <a:off x="291648" y="4275124"/>
              <a:ext cx="2135771" cy="10320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La préemption est demandée pour un motif agricole ou environnemental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6641" name="Groupe 80"/>
          <p:cNvGrpSpPr>
            <a:grpSpLocks/>
          </p:cNvGrpSpPr>
          <p:nvPr/>
        </p:nvGrpSpPr>
        <p:grpSpPr bwMode="auto">
          <a:xfrm>
            <a:off x="5219700" y="3413125"/>
            <a:ext cx="3600450" cy="566738"/>
            <a:chOff x="227633" y="4293096"/>
            <a:chExt cx="2199786" cy="1002662"/>
          </a:xfrm>
        </p:grpSpPr>
        <p:sp>
          <p:nvSpPr>
            <p:cNvPr id="82" name="Rectangle à coins arrondis 81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83" name="ZoneTexte 82"/>
            <p:cNvSpPr txBox="1"/>
            <p:nvPr/>
          </p:nvSpPr>
          <p:spPr>
            <a:xfrm>
              <a:off x="291648" y="4545868"/>
              <a:ext cx="2135771" cy="59822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Les CDG sont consultés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6642" name="Groupe 83"/>
          <p:cNvGrpSpPr>
            <a:grpSpLocks/>
          </p:cNvGrpSpPr>
          <p:nvPr/>
        </p:nvGrpSpPr>
        <p:grpSpPr bwMode="auto">
          <a:xfrm>
            <a:off x="5219700" y="4411663"/>
            <a:ext cx="3600450" cy="708025"/>
            <a:chOff x="227633" y="4293096"/>
            <a:chExt cx="2199786" cy="1002662"/>
          </a:xfrm>
        </p:grpSpPr>
        <p:sp>
          <p:nvSpPr>
            <p:cNvPr id="85" name="Rectangle à coins arrondis 84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86" name="ZoneTexte 85"/>
            <p:cNvSpPr txBox="1"/>
            <p:nvPr/>
          </p:nvSpPr>
          <p:spPr>
            <a:xfrm>
              <a:off x="291648" y="4394261"/>
              <a:ext cx="2135771" cy="82955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Le vendeur informé par le notaire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doit vendre son bien à la </a:t>
              </a:r>
              <a:r>
                <a:rPr lang="fr-FR" sz="1600" b="1" i="1" dirty="0" err="1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Safer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sp>
        <p:nvSpPr>
          <p:cNvPr id="26643" name="Rectangle 88"/>
          <p:cNvSpPr>
            <a:spLocks noChangeArrowheads="1"/>
          </p:cNvSpPr>
          <p:nvPr/>
        </p:nvSpPr>
        <p:spPr bwMode="auto">
          <a:xfrm>
            <a:off x="-68263" y="400050"/>
            <a:ext cx="1317626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ChangeArrowheads="1"/>
          </p:cNvSpPr>
          <p:nvPr/>
        </p:nvSpPr>
        <p:spPr bwMode="auto">
          <a:xfrm>
            <a:off x="1011238" y="0"/>
            <a:ext cx="4860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entury Gothic" pitchFamily="34" charset="0"/>
              </a:rPr>
              <a:t>Nos modes d’intervention. Acquisition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240" cy="1017945"/>
            <a:chOff x="954233" y="1484784"/>
            <a:chExt cx="282567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2473325" y="1147763"/>
            <a:ext cx="2530475" cy="4152900"/>
          </a:xfrm>
          <a:prstGeom prst="rect">
            <a:avLst/>
          </a:prstGeom>
          <a:solidFill>
            <a:schemeClr val="accent3">
              <a:lumMod val="60000"/>
              <a:lumOff val="4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19" name="Flèche droite 18"/>
          <p:cNvSpPr/>
          <p:nvPr/>
        </p:nvSpPr>
        <p:spPr>
          <a:xfrm rot="5400000">
            <a:off x="773906" y="3256757"/>
            <a:ext cx="3662363" cy="101600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20" name="Rectangle 19"/>
          <p:cNvSpPr/>
          <p:nvPr/>
        </p:nvSpPr>
        <p:spPr>
          <a:xfrm>
            <a:off x="5148263" y="1147763"/>
            <a:ext cx="3887787" cy="4152900"/>
          </a:xfrm>
          <a:prstGeom prst="rect">
            <a:avLst/>
          </a:prstGeom>
          <a:solidFill>
            <a:schemeClr val="accent3">
              <a:lumMod val="60000"/>
              <a:lumOff val="4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28679" name="ZoneTexte 42"/>
          <p:cNvSpPr txBox="1">
            <a:spLocks noChangeArrowheads="1"/>
          </p:cNvSpPr>
          <p:nvPr/>
        </p:nvSpPr>
        <p:spPr bwMode="auto">
          <a:xfrm>
            <a:off x="7797800" y="1146175"/>
            <a:ext cx="13112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i="1">
                <a:latin typeface="Calibri" pitchFamily="34" charset="0"/>
              </a:rPr>
              <a:t>Dans les faits</a:t>
            </a:r>
            <a:endParaRPr lang="fr-FR" b="1" i="1">
              <a:latin typeface="Calibri" pitchFamily="34" charset="0"/>
            </a:endParaRPr>
          </a:p>
        </p:txBody>
      </p:sp>
      <p:sp>
        <p:nvSpPr>
          <p:cNvPr id="28680" name="ZoneTexte 62"/>
          <p:cNvSpPr txBox="1">
            <a:spLocks noChangeArrowheads="1"/>
          </p:cNvSpPr>
          <p:nvPr/>
        </p:nvSpPr>
        <p:spPr bwMode="auto">
          <a:xfrm>
            <a:off x="2473325" y="1128713"/>
            <a:ext cx="9017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i="1">
                <a:latin typeface="Calibri" pitchFamily="34" charset="0"/>
              </a:rPr>
              <a:t>4 étapes</a:t>
            </a:r>
            <a:endParaRPr lang="fr-FR" b="1" i="1">
              <a:latin typeface="Calibri" pitchFamily="34" charset="0"/>
            </a:endParaRPr>
          </a:p>
        </p:txBody>
      </p:sp>
      <p:sp>
        <p:nvSpPr>
          <p:cNvPr id="65" name="Flèche droite 64"/>
          <p:cNvSpPr/>
          <p:nvPr/>
        </p:nvSpPr>
        <p:spPr>
          <a:xfrm rot="5400000">
            <a:off x="7092156" y="3256757"/>
            <a:ext cx="3662363" cy="101600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grpSp>
        <p:nvGrpSpPr>
          <p:cNvPr id="28682" name="Groupe 41"/>
          <p:cNvGrpSpPr>
            <a:grpSpLocks/>
          </p:cNvGrpSpPr>
          <p:nvPr/>
        </p:nvGrpSpPr>
        <p:grpSpPr bwMode="auto">
          <a:xfrm>
            <a:off x="34925" y="1131888"/>
            <a:ext cx="2232025" cy="1939925"/>
            <a:chOff x="97185" y="4293096"/>
            <a:chExt cx="2454343" cy="528739"/>
          </a:xfrm>
        </p:grpSpPr>
        <p:sp>
          <p:nvSpPr>
            <p:cNvPr id="44" name="Rectangle à coins arrondis 43"/>
            <p:cNvSpPr/>
            <p:nvPr/>
          </p:nvSpPr>
          <p:spPr>
            <a:xfrm>
              <a:off x="176357" y="4293096"/>
              <a:ext cx="2307411" cy="528739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28727" name="ZoneTexte 44"/>
            <p:cNvSpPr txBox="1">
              <a:spLocks noChangeArrowheads="1"/>
            </p:cNvSpPr>
            <p:nvPr/>
          </p:nvSpPr>
          <p:spPr bwMode="auto">
            <a:xfrm>
              <a:off x="97185" y="4293096"/>
              <a:ext cx="2454343" cy="528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fr-FR" sz="3000" b="1">
                  <a:solidFill>
                    <a:srgbClr val="B1C800"/>
                  </a:solidFill>
                  <a:latin typeface="Calibri" pitchFamily="34" charset="0"/>
                </a:rPr>
                <a:t>3.</a:t>
              </a:r>
            </a:p>
            <a:p>
              <a:pPr algn="ctr"/>
              <a:r>
                <a:rPr lang="fr-FR" sz="3000" b="1">
                  <a:solidFill>
                    <a:srgbClr val="B1C800"/>
                  </a:solidFill>
                  <a:latin typeface="Calibri" pitchFamily="34" charset="0"/>
                </a:rPr>
                <a:t>Préemption avec offre d’achat</a:t>
              </a:r>
            </a:p>
          </p:txBody>
        </p:sp>
      </p:grpSp>
      <p:grpSp>
        <p:nvGrpSpPr>
          <p:cNvPr id="28683" name="Groupe 45"/>
          <p:cNvGrpSpPr>
            <a:grpSpLocks/>
          </p:cNvGrpSpPr>
          <p:nvPr/>
        </p:nvGrpSpPr>
        <p:grpSpPr bwMode="auto">
          <a:xfrm>
            <a:off x="2771775" y="2500313"/>
            <a:ext cx="1944688" cy="568325"/>
            <a:chOff x="227633" y="4293096"/>
            <a:chExt cx="2199786" cy="1002662"/>
          </a:xfrm>
        </p:grpSpPr>
        <p:sp>
          <p:nvSpPr>
            <p:cNvPr id="48" name="Rectangle à coins arrondis 47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49" name="ZoneTexte 48"/>
            <p:cNvSpPr txBox="1"/>
            <p:nvPr/>
          </p:nvSpPr>
          <p:spPr>
            <a:xfrm>
              <a:off x="292280" y="4489147"/>
              <a:ext cx="2135139" cy="65257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Demande</a:t>
              </a:r>
              <a:endParaRPr lang="fr-FR" sz="44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8684" name="Groupe 49"/>
          <p:cNvGrpSpPr>
            <a:grpSpLocks/>
          </p:cNvGrpSpPr>
          <p:nvPr/>
        </p:nvGrpSpPr>
        <p:grpSpPr bwMode="auto">
          <a:xfrm>
            <a:off x="2779713" y="1484313"/>
            <a:ext cx="1944687" cy="568325"/>
            <a:chOff x="227633" y="4293096"/>
            <a:chExt cx="2199786" cy="1002662"/>
          </a:xfrm>
        </p:grpSpPr>
        <p:sp>
          <p:nvSpPr>
            <p:cNvPr id="51" name="Rectangle à coins arrondis 50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292280" y="4489147"/>
              <a:ext cx="2135139" cy="65257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Notification</a:t>
              </a:r>
              <a:endParaRPr lang="fr-FR" sz="40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8685" name="Groupe 57"/>
          <p:cNvGrpSpPr>
            <a:grpSpLocks/>
          </p:cNvGrpSpPr>
          <p:nvPr/>
        </p:nvGrpSpPr>
        <p:grpSpPr bwMode="auto">
          <a:xfrm>
            <a:off x="2771775" y="3429000"/>
            <a:ext cx="1944688" cy="792163"/>
            <a:chOff x="227633" y="4293096"/>
            <a:chExt cx="2199786" cy="1002662"/>
          </a:xfrm>
        </p:grpSpPr>
        <p:sp>
          <p:nvSpPr>
            <p:cNvPr id="59" name="Rectangle à coins arrondis 58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292280" y="4490011"/>
              <a:ext cx="2135139" cy="4681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Instruction</a:t>
              </a:r>
              <a:endParaRPr lang="fr-FR" sz="40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8686" name="Groupe 60"/>
          <p:cNvGrpSpPr>
            <a:grpSpLocks/>
          </p:cNvGrpSpPr>
          <p:nvPr/>
        </p:nvGrpSpPr>
        <p:grpSpPr bwMode="auto">
          <a:xfrm>
            <a:off x="2757488" y="4437063"/>
            <a:ext cx="1928812" cy="719137"/>
            <a:chOff x="222309" y="4293096"/>
            <a:chExt cx="2182623" cy="1026452"/>
          </a:xfrm>
        </p:grpSpPr>
        <p:sp>
          <p:nvSpPr>
            <p:cNvPr id="62" name="Rectangle à coins arrondis 61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88" name="ZoneTexte 87"/>
            <p:cNvSpPr txBox="1"/>
            <p:nvPr/>
          </p:nvSpPr>
          <p:spPr>
            <a:xfrm>
              <a:off x="222309" y="4395061"/>
              <a:ext cx="2135917" cy="9244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Préemption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ou retrait</a:t>
              </a:r>
              <a:endParaRPr lang="fr-FR" sz="4400" b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8687" name="Groupe 88"/>
          <p:cNvGrpSpPr>
            <a:grpSpLocks/>
          </p:cNvGrpSpPr>
          <p:nvPr/>
        </p:nvGrpSpPr>
        <p:grpSpPr bwMode="auto">
          <a:xfrm>
            <a:off x="5219700" y="1476375"/>
            <a:ext cx="3600450" cy="615950"/>
            <a:chOff x="227633" y="4277722"/>
            <a:chExt cx="2199786" cy="1086361"/>
          </a:xfrm>
        </p:grpSpPr>
        <p:sp>
          <p:nvSpPr>
            <p:cNvPr id="90" name="Rectangle à coins arrondis 89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91" name="ZoneTexte 90"/>
            <p:cNvSpPr txBox="1"/>
            <p:nvPr/>
          </p:nvSpPr>
          <p:spPr>
            <a:xfrm>
              <a:off x="291648" y="4277722"/>
              <a:ext cx="2135771" cy="10863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Le notaire informe la </a:t>
              </a:r>
              <a:r>
                <a:rPr lang="fr-FR" sz="1600" b="1" i="1" dirty="0" err="1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Safer</a:t>
              </a: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 d’une vente dont elle juge le </a:t>
              </a:r>
              <a:r>
                <a:rPr lang="fr-FR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prix excessif</a:t>
              </a:r>
              <a:endParaRPr lang="fr-FR" sz="40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8688" name="Groupe 91"/>
          <p:cNvGrpSpPr>
            <a:grpSpLocks/>
          </p:cNvGrpSpPr>
          <p:nvPr/>
        </p:nvGrpSpPr>
        <p:grpSpPr bwMode="auto">
          <a:xfrm>
            <a:off x="5219700" y="2484438"/>
            <a:ext cx="3600450" cy="584200"/>
            <a:chOff x="227633" y="4275124"/>
            <a:chExt cx="2199786" cy="1032040"/>
          </a:xfrm>
        </p:grpSpPr>
        <p:sp>
          <p:nvSpPr>
            <p:cNvPr id="93" name="Rectangle à coins arrondis 92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94" name="ZoneTexte 93"/>
            <p:cNvSpPr txBox="1"/>
            <p:nvPr/>
          </p:nvSpPr>
          <p:spPr>
            <a:xfrm>
              <a:off x="291648" y="4275124"/>
              <a:ext cx="2135771" cy="10320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La préemption est demandée pour un motif agricole ou environnemental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8689" name="Groupe 94"/>
          <p:cNvGrpSpPr>
            <a:grpSpLocks/>
          </p:cNvGrpSpPr>
          <p:nvPr/>
        </p:nvGrpSpPr>
        <p:grpSpPr bwMode="auto">
          <a:xfrm>
            <a:off x="5219700" y="3389313"/>
            <a:ext cx="3600450" cy="831850"/>
            <a:chOff x="227633" y="4224426"/>
            <a:chExt cx="2199786" cy="1466588"/>
          </a:xfrm>
        </p:grpSpPr>
        <p:sp>
          <p:nvSpPr>
            <p:cNvPr id="96" name="Rectangle à coins arrondis 95"/>
            <p:cNvSpPr/>
            <p:nvPr/>
          </p:nvSpPr>
          <p:spPr>
            <a:xfrm>
              <a:off x="227633" y="4293095"/>
              <a:ext cx="2177299" cy="1397918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97" name="ZoneTexte 96"/>
            <p:cNvSpPr txBox="1"/>
            <p:nvPr/>
          </p:nvSpPr>
          <p:spPr>
            <a:xfrm>
              <a:off x="291648" y="4224426"/>
              <a:ext cx="2135771" cy="14665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Le dossier est monté avec une étude des prix sur les biens similaires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Consultation des CDG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8690" name="Groupe 97"/>
          <p:cNvGrpSpPr>
            <a:grpSpLocks/>
          </p:cNvGrpSpPr>
          <p:nvPr/>
        </p:nvGrpSpPr>
        <p:grpSpPr bwMode="auto">
          <a:xfrm>
            <a:off x="5219700" y="4429125"/>
            <a:ext cx="3600450" cy="708025"/>
            <a:chOff x="227633" y="4293096"/>
            <a:chExt cx="2199786" cy="1002662"/>
          </a:xfrm>
        </p:grpSpPr>
        <p:sp>
          <p:nvSpPr>
            <p:cNvPr id="99" name="Rectangle à coins arrondis 98"/>
            <p:cNvSpPr/>
            <p:nvPr/>
          </p:nvSpPr>
          <p:spPr>
            <a:xfrm>
              <a:off x="227633" y="4293096"/>
              <a:ext cx="2177299" cy="100266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accent3">
                      <a:lumMod val="50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100" name="ZoneTexte 99"/>
            <p:cNvSpPr txBox="1"/>
            <p:nvPr/>
          </p:nvSpPr>
          <p:spPr>
            <a:xfrm>
              <a:off x="291648" y="4394262"/>
              <a:ext cx="2135771" cy="8295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i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Le vendeur peut refuser la proposition d’achat et retirer le bien de la vente</a:t>
              </a:r>
              <a:endParaRPr lang="fr-FR" sz="3600" b="1" i="1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sp>
        <p:nvSpPr>
          <p:cNvPr id="28691" name="Rectangle 100"/>
          <p:cNvSpPr>
            <a:spLocks noChangeArrowheads="1"/>
          </p:cNvSpPr>
          <p:nvPr/>
        </p:nvSpPr>
        <p:spPr bwMode="auto">
          <a:xfrm>
            <a:off x="-68263" y="400050"/>
            <a:ext cx="1317626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50530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Les exemptions au droit de préemption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240" cy="1017945"/>
            <a:chOff x="954233" y="1484784"/>
            <a:chExt cx="282567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30724" name="Rectangle 100"/>
          <p:cNvSpPr>
            <a:spLocks noChangeArrowheads="1"/>
          </p:cNvSpPr>
          <p:nvPr/>
        </p:nvSpPr>
        <p:spPr bwMode="auto">
          <a:xfrm>
            <a:off x="-68263" y="400050"/>
            <a:ext cx="1317626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  <p:sp>
        <p:nvSpPr>
          <p:cNvPr id="53" name="Rectangle 3"/>
          <p:cNvSpPr txBox="1">
            <a:spLocks noChangeArrowheads="1"/>
          </p:cNvSpPr>
          <p:nvPr/>
        </p:nvSpPr>
        <p:spPr bwMode="auto">
          <a:xfrm>
            <a:off x="817563" y="1125538"/>
            <a:ext cx="7499350" cy="51831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fr-FR" sz="1200" b="1" dirty="0">
              <a:solidFill>
                <a:srgbClr val="FF9933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fr-FR" sz="16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fr-FR" sz="16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fr-FR" sz="16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fr-FR" sz="1600" dirty="0"/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endParaRPr lang="fr-FR" sz="1600" dirty="0"/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fr-FR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30726" name="Groupe 9"/>
          <p:cNvGrpSpPr>
            <a:grpSpLocks/>
          </p:cNvGrpSpPr>
          <p:nvPr/>
        </p:nvGrpSpPr>
        <p:grpSpPr bwMode="auto">
          <a:xfrm>
            <a:off x="850900" y="1314450"/>
            <a:ext cx="7427913" cy="1493838"/>
            <a:chOff x="176357" y="4293096"/>
            <a:chExt cx="2307411" cy="528739"/>
          </a:xfrm>
        </p:grpSpPr>
        <p:sp>
          <p:nvSpPr>
            <p:cNvPr id="11" name="Rectangle à coins arrondis 10"/>
            <p:cNvSpPr/>
            <p:nvPr/>
          </p:nvSpPr>
          <p:spPr>
            <a:xfrm>
              <a:off x="176357" y="4293096"/>
              <a:ext cx="2307411" cy="528739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282383" y="4343666"/>
              <a:ext cx="2107195" cy="427599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Qualité de l’acquéreur particulière</a:t>
              </a:r>
              <a:r>
                <a:rPr lang="fr-FR" sz="2000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 :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Preneur en place (fermier)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Ventes à l’Etat, aux collectivités locales et aux établissements publics (DPU)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Cession entre parents et alliés jusqu’au 4</a:t>
              </a:r>
              <a:r>
                <a:rPr lang="fr-FR" sz="1600" baseline="30000" dirty="0">
                  <a:latin typeface="+mn-lt"/>
                </a:rPr>
                <a:t>ème</a:t>
              </a:r>
              <a:r>
                <a:rPr lang="fr-FR" sz="1600" dirty="0">
                  <a:latin typeface="+mn-lt"/>
                </a:rPr>
                <a:t> degrés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Co indivisaires</a:t>
              </a:r>
            </a:p>
          </p:txBody>
        </p:sp>
      </p:grpSp>
      <p:grpSp>
        <p:nvGrpSpPr>
          <p:cNvPr id="30727" name="Groupe 12"/>
          <p:cNvGrpSpPr>
            <a:grpSpLocks/>
          </p:cNvGrpSpPr>
          <p:nvPr/>
        </p:nvGrpSpPr>
        <p:grpSpPr bwMode="auto">
          <a:xfrm>
            <a:off x="841375" y="2924175"/>
            <a:ext cx="7431088" cy="1268413"/>
            <a:chOff x="176357" y="4293096"/>
            <a:chExt cx="2307411" cy="528739"/>
          </a:xfrm>
        </p:grpSpPr>
        <p:sp>
          <p:nvSpPr>
            <p:cNvPr id="14" name="Rectangle à coins arrondis 13"/>
            <p:cNvSpPr/>
            <p:nvPr/>
          </p:nvSpPr>
          <p:spPr>
            <a:xfrm>
              <a:off x="176357" y="4293096"/>
              <a:ext cx="2307411" cy="528739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282337" y="4375153"/>
              <a:ext cx="2107281" cy="364625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Mode de cession particulier :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Échange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Rente viagère en nature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Donation</a:t>
              </a:r>
            </a:p>
          </p:txBody>
        </p:sp>
      </p:grpSp>
      <p:grpSp>
        <p:nvGrpSpPr>
          <p:cNvPr id="30728" name="Groupe 15"/>
          <p:cNvGrpSpPr>
            <a:grpSpLocks/>
          </p:cNvGrpSpPr>
          <p:nvPr/>
        </p:nvGrpSpPr>
        <p:grpSpPr bwMode="auto">
          <a:xfrm>
            <a:off x="852488" y="4298950"/>
            <a:ext cx="7419975" cy="1938338"/>
            <a:chOff x="176357" y="4293096"/>
            <a:chExt cx="2307411" cy="528739"/>
          </a:xfrm>
        </p:grpSpPr>
        <p:sp>
          <p:nvSpPr>
            <p:cNvPr id="17" name="Rectangle à coins arrondis 16"/>
            <p:cNvSpPr/>
            <p:nvPr/>
          </p:nvSpPr>
          <p:spPr>
            <a:xfrm>
              <a:off x="176357" y="4293096"/>
              <a:ext cx="2307411" cy="528739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282496" y="4386199"/>
              <a:ext cx="2106981" cy="342533"/>
            </a:xfrm>
            <a:prstGeom prst="rect">
              <a:avLst/>
            </a:prstGeom>
            <a:noFill/>
          </p:spPr>
          <p:txBody>
            <a:bodyPr anchor="ctr"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Nature du bien particulière :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Terrain à bâtir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Terrains industriels et carrières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Terrains forestiers</a:t>
              </a:r>
            </a:p>
            <a:p>
              <a:pPr marL="285750" indent="-285750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q"/>
                <a:defRPr/>
              </a:pPr>
              <a:r>
                <a:rPr lang="fr-FR" sz="1600" dirty="0">
                  <a:latin typeface="+mn-lt"/>
                </a:rPr>
                <a:t>Vente d’immeubles bâtis ou non bâtis n’ayant pas un caractère agricole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36099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Les motifs de la préemption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240" cy="1017945"/>
            <a:chOff x="954233" y="1484784"/>
            <a:chExt cx="282567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32772" name="Rectangle 100"/>
          <p:cNvSpPr>
            <a:spLocks noChangeArrowheads="1"/>
          </p:cNvSpPr>
          <p:nvPr/>
        </p:nvSpPr>
        <p:spPr bwMode="auto">
          <a:xfrm>
            <a:off x="-68263" y="400050"/>
            <a:ext cx="1317626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23850" y="1052513"/>
            <a:ext cx="8686800" cy="57610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3538" indent="-363538" fontAlgn="auto">
              <a:spcAft>
                <a:spcPts val="0"/>
              </a:spcAft>
              <a:buFontTx/>
              <a:buNone/>
              <a:defRPr/>
            </a:pPr>
            <a:r>
              <a:rPr lang="fr-FR" sz="1800" b="1" dirty="0">
                <a:solidFill>
                  <a:schemeClr val="accent3">
                    <a:lumMod val="50000"/>
                  </a:schemeClr>
                </a:solidFill>
              </a:rPr>
              <a:t>	La préemption doit obligatoirement permettre d’atteindre l’un des 9 objectifs suivants fixés par la loi 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1600" b="1" dirty="0"/>
              <a:t>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fr-FR" sz="1600" b="1" dirty="0"/>
          </a:p>
        </p:txBody>
      </p:sp>
      <p:grpSp>
        <p:nvGrpSpPr>
          <p:cNvPr id="32774" name="Groupe 10"/>
          <p:cNvGrpSpPr>
            <a:grpSpLocks/>
          </p:cNvGrpSpPr>
          <p:nvPr/>
        </p:nvGrpSpPr>
        <p:grpSpPr bwMode="auto">
          <a:xfrm>
            <a:off x="1160463" y="1746250"/>
            <a:ext cx="2908300" cy="628650"/>
            <a:chOff x="176356" y="4293096"/>
            <a:chExt cx="5674983" cy="425367"/>
          </a:xfrm>
        </p:grpSpPr>
        <p:sp>
          <p:nvSpPr>
            <p:cNvPr id="12" name="Rectangle à coins arrondis 11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222820" y="4293096"/>
              <a:ext cx="5628519" cy="33836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363538" indent="-363538" fontAlgn="auto">
                <a:spcBef>
                  <a:spcPts val="0"/>
                </a:spcBef>
                <a:spcAft>
                  <a:spcPts val="0"/>
                </a:spcAft>
                <a:buFontTx/>
                <a:buAutoNum type="arabicParenR"/>
                <a:defRPr/>
              </a:pPr>
              <a:r>
                <a:rPr lang="fr-FR" sz="16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Installation, réinstallation ou maintien d’agriculteurs</a:t>
              </a:r>
            </a:p>
          </p:txBody>
        </p:sp>
      </p:grpSp>
      <p:grpSp>
        <p:nvGrpSpPr>
          <p:cNvPr id="32775" name="Groupe 13"/>
          <p:cNvGrpSpPr>
            <a:grpSpLocks/>
          </p:cNvGrpSpPr>
          <p:nvPr/>
        </p:nvGrpSpPr>
        <p:grpSpPr bwMode="auto">
          <a:xfrm>
            <a:off x="1154113" y="2584450"/>
            <a:ext cx="2914650" cy="936625"/>
            <a:chOff x="176356" y="4293096"/>
            <a:chExt cx="5674983" cy="425367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222719" y="4293096"/>
              <a:ext cx="5628620" cy="3388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361950" algn="l"/>
                </a:tabLst>
                <a:defRPr/>
              </a:pPr>
              <a:r>
                <a:rPr lang="fr-FR" sz="16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2) 	Agrandissement et restructuration d’exploitations dans la limite de 4 fois la SMI</a:t>
              </a:r>
            </a:p>
          </p:txBody>
        </p:sp>
      </p:grpSp>
      <p:grpSp>
        <p:nvGrpSpPr>
          <p:cNvPr id="32776" name="Groupe 16"/>
          <p:cNvGrpSpPr>
            <a:grpSpLocks/>
          </p:cNvGrpSpPr>
          <p:nvPr/>
        </p:nvGrpSpPr>
        <p:grpSpPr bwMode="auto">
          <a:xfrm>
            <a:off x="1160463" y="3736975"/>
            <a:ext cx="2908300" cy="971550"/>
            <a:chOff x="176356" y="4293096"/>
            <a:chExt cx="5674983" cy="425367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222820" y="4293096"/>
              <a:ext cx="5628519" cy="3384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361950" algn="l"/>
                </a:tabLst>
                <a:defRPr/>
              </a:pPr>
              <a:r>
                <a:rPr lang="fr-FR" sz="16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3) 	Préservation de l’équilibre des exploitations compromis par des travaux d’intérêt public</a:t>
              </a:r>
            </a:p>
          </p:txBody>
        </p:sp>
      </p:grpSp>
      <p:grpSp>
        <p:nvGrpSpPr>
          <p:cNvPr id="32777" name="Groupe 19"/>
          <p:cNvGrpSpPr>
            <a:grpSpLocks/>
          </p:cNvGrpSpPr>
          <p:nvPr/>
        </p:nvGrpSpPr>
        <p:grpSpPr bwMode="auto">
          <a:xfrm>
            <a:off x="1160463" y="4941888"/>
            <a:ext cx="2908300" cy="696912"/>
            <a:chOff x="176356" y="4293096"/>
            <a:chExt cx="5674983" cy="425367"/>
          </a:xfrm>
        </p:grpSpPr>
        <p:sp>
          <p:nvSpPr>
            <p:cNvPr id="21" name="Rectangle à coins arrondis 20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222820" y="4293096"/>
              <a:ext cx="5628519" cy="3381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361950" algn="l"/>
                </a:tabLst>
                <a:defRPr/>
              </a:pPr>
              <a:r>
                <a:rPr lang="fr-FR" sz="16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4)	Sauvegarde du caractère familial de l’exploitation</a:t>
              </a:r>
            </a:p>
          </p:txBody>
        </p:sp>
      </p:grpSp>
      <p:grpSp>
        <p:nvGrpSpPr>
          <p:cNvPr id="32778" name="Groupe 22"/>
          <p:cNvGrpSpPr>
            <a:grpSpLocks/>
          </p:cNvGrpSpPr>
          <p:nvPr/>
        </p:nvGrpSpPr>
        <p:grpSpPr bwMode="auto">
          <a:xfrm>
            <a:off x="1181100" y="5924550"/>
            <a:ext cx="2889250" cy="720725"/>
            <a:chOff x="176356" y="4293096"/>
            <a:chExt cx="5674983" cy="425367"/>
          </a:xfrm>
        </p:grpSpPr>
        <p:sp>
          <p:nvSpPr>
            <p:cNvPr id="24" name="Rectangle à coins arrondis 23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223129" y="4293096"/>
              <a:ext cx="5628210" cy="3382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361950" algn="l"/>
                </a:tabLst>
                <a:defRPr/>
              </a:pPr>
              <a:r>
                <a:rPr lang="fr-FR" sz="16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5)	Lutte contre la spéculation foncière</a:t>
              </a:r>
            </a:p>
          </p:txBody>
        </p:sp>
      </p:grpSp>
      <p:grpSp>
        <p:nvGrpSpPr>
          <p:cNvPr id="32779" name="Groupe 25"/>
          <p:cNvGrpSpPr>
            <a:grpSpLocks/>
          </p:cNvGrpSpPr>
          <p:nvPr/>
        </p:nvGrpSpPr>
        <p:grpSpPr bwMode="auto">
          <a:xfrm>
            <a:off x="5067300" y="1941513"/>
            <a:ext cx="2889250" cy="1458912"/>
            <a:chOff x="176356" y="4293096"/>
            <a:chExt cx="5674983" cy="584775"/>
          </a:xfrm>
        </p:grpSpPr>
        <p:sp>
          <p:nvSpPr>
            <p:cNvPr id="27" name="Rectangle à coins arrondis 26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223129" y="4293096"/>
              <a:ext cx="5628210" cy="5847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361950" algn="l"/>
                </a:tabLst>
                <a:defRPr/>
              </a:pPr>
              <a:r>
                <a:rPr lang="fr-FR" sz="16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6)	Conservation des exploitations menacées par la cession séparée des terres et des bâtiments</a:t>
              </a:r>
            </a:p>
          </p:txBody>
        </p:sp>
      </p:grpSp>
      <p:grpSp>
        <p:nvGrpSpPr>
          <p:cNvPr id="32780" name="Groupe 28"/>
          <p:cNvGrpSpPr>
            <a:grpSpLocks/>
          </p:cNvGrpSpPr>
          <p:nvPr/>
        </p:nvGrpSpPr>
        <p:grpSpPr bwMode="auto">
          <a:xfrm>
            <a:off x="5067300" y="3284538"/>
            <a:ext cx="2889250" cy="690562"/>
            <a:chOff x="176356" y="4293096"/>
            <a:chExt cx="5674983" cy="425367"/>
          </a:xfrm>
        </p:grpSpPr>
        <p:sp>
          <p:nvSpPr>
            <p:cNvPr id="30" name="Rectangle à coins arrondis 29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223129" y="4293096"/>
              <a:ext cx="5628210" cy="3383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361950" algn="l"/>
                </a:tabLst>
                <a:defRPr/>
              </a:pPr>
              <a:r>
                <a:rPr lang="fr-FR" sz="16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7) 	Mise en valeur et protection de la forêt</a:t>
              </a:r>
            </a:p>
          </p:txBody>
        </p:sp>
      </p:grpSp>
      <p:grpSp>
        <p:nvGrpSpPr>
          <p:cNvPr id="32781" name="Groupe 32"/>
          <p:cNvGrpSpPr>
            <a:grpSpLocks/>
          </p:cNvGrpSpPr>
          <p:nvPr/>
        </p:nvGrpSpPr>
        <p:grpSpPr bwMode="auto">
          <a:xfrm>
            <a:off x="5067300" y="4202113"/>
            <a:ext cx="2889250" cy="973137"/>
            <a:chOff x="176356" y="4293096"/>
            <a:chExt cx="5674983" cy="425367"/>
          </a:xfrm>
        </p:grpSpPr>
        <p:sp>
          <p:nvSpPr>
            <p:cNvPr id="34" name="Rectangle à coins arrondis 33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35" name="ZoneTexte 34"/>
            <p:cNvSpPr txBox="1"/>
            <p:nvPr/>
          </p:nvSpPr>
          <p:spPr>
            <a:xfrm>
              <a:off x="223129" y="4293096"/>
              <a:ext cx="5628210" cy="3386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361950" algn="l"/>
                </a:tabLst>
                <a:defRPr/>
              </a:pPr>
              <a:r>
                <a:rPr lang="fr-FR" sz="16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8) 	Mise en valeur des paysages et protection de l’environnement</a:t>
              </a:r>
            </a:p>
          </p:txBody>
        </p:sp>
      </p:grpSp>
      <p:grpSp>
        <p:nvGrpSpPr>
          <p:cNvPr id="32782" name="Groupe 35"/>
          <p:cNvGrpSpPr>
            <a:grpSpLocks/>
          </p:cNvGrpSpPr>
          <p:nvPr/>
        </p:nvGrpSpPr>
        <p:grpSpPr bwMode="auto">
          <a:xfrm>
            <a:off x="5067300" y="5421313"/>
            <a:ext cx="2889250" cy="960437"/>
            <a:chOff x="176356" y="4293096"/>
            <a:chExt cx="5674983" cy="425367"/>
          </a:xfrm>
        </p:grpSpPr>
        <p:sp>
          <p:nvSpPr>
            <p:cNvPr id="38" name="Rectangle à coins arrondis 37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223129" y="4293096"/>
              <a:ext cx="5628210" cy="3388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361950" algn="l"/>
                </a:tabLst>
                <a:defRPr/>
              </a:pPr>
              <a:r>
                <a:rPr lang="fr-FR" sz="16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9) 	Préemption au nom et pour le compte des départements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50720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Nos modes d’intervention. Rétrocession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240" cy="1017945"/>
            <a:chOff x="954233" y="1484784"/>
            <a:chExt cx="282567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71438" y="1052513"/>
            <a:ext cx="8964612" cy="5256212"/>
          </a:xfrm>
          <a:prstGeom prst="rect">
            <a:avLst/>
          </a:prstGeom>
          <a:solidFill>
            <a:schemeClr val="accent3">
              <a:lumMod val="60000"/>
              <a:lumOff val="4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34821" name="Rectangle 100"/>
          <p:cNvSpPr>
            <a:spLocks noChangeArrowheads="1"/>
          </p:cNvSpPr>
          <p:nvPr/>
        </p:nvSpPr>
        <p:spPr bwMode="auto">
          <a:xfrm>
            <a:off x="-68263" y="400050"/>
            <a:ext cx="1317626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  <p:sp>
        <p:nvSpPr>
          <p:cNvPr id="34822" name="Text Box 84"/>
          <p:cNvSpPr txBox="1">
            <a:spLocks noChangeArrowheads="1"/>
          </p:cNvSpPr>
          <p:nvPr/>
        </p:nvSpPr>
        <p:spPr bwMode="auto">
          <a:xfrm>
            <a:off x="23813" y="3978275"/>
            <a:ext cx="20923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>
                <a:latin typeface="Calibri" pitchFamily="34" charset="0"/>
              </a:rPr>
              <a:t>Le technicien </a:t>
            </a:r>
          </a:p>
          <a:p>
            <a:pPr algn="ctr"/>
            <a:r>
              <a:rPr lang="fr-FR" sz="1600">
                <a:latin typeface="Calibri" pitchFamily="34" charset="0"/>
              </a:rPr>
              <a:t>rencontre des </a:t>
            </a:r>
          </a:p>
          <a:p>
            <a:pPr algn="ctr"/>
            <a:r>
              <a:rPr lang="fr-FR" sz="1600">
                <a:latin typeface="Calibri" pitchFamily="34" charset="0"/>
              </a:rPr>
              <a:t>candidats intéressés </a:t>
            </a:r>
          </a:p>
          <a:p>
            <a:pPr algn="ctr"/>
            <a:r>
              <a:rPr lang="fr-FR" sz="1600">
                <a:latin typeface="Calibri" pitchFamily="34" charset="0"/>
              </a:rPr>
              <a:t>par le bien</a:t>
            </a:r>
          </a:p>
        </p:txBody>
      </p:sp>
      <p:sp>
        <p:nvSpPr>
          <p:cNvPr id="34823" name="Text Box 90"/>
          <p:cNvSpPr txBox="1">
            <a:spLocks noChangeArrowheads="1"/>
          </p:cNvSpPr>
          <p:nvPr/>
        </p:nvSpPr>
        <p:spPr bwMode="auto">
          <a:xfrm>
            <a:off x="1787525" y="2970213"/>
            <a:ext cx="19685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>
                <a:latin typeface="Calibri" pitchFamily="34" charset="0"/>
              </a:rPr>
              <a:t>Les candidats </a:t>
            </a:r>
          </a:p>
          <a:p>
            <a:pPr algn="ctr"/>
            <a:r>
              <a:rPr lang="fr-FR" sz="1600">
                <a:latin typeface="Calibri" pitchFamily="34" charset="0"/>
              </a:rPr>
              <a:t>signent une </a:t>
            </a:r>
          </a:p>
          <a:p>
            <a:pPr algn="ctr"/>
            <a:r>
              <a:rPr lang="fr-FR" sz="1600" b="1">
                <a:latin typeface="Calibri" pitchFamily="34" charset="0"/>
              </a:rPr>
              <a:t>promesse d’achat</a:t>
            </a:r>
            <a:r>
              <a:rPr lang="fr-FR" sz="1600">
                <a:latin typeface="Calibri" pitchFamily="34" charset="0"/>
              </a:rPr>
              <a:t> </a:t>
            </a:r>
          </a:p>
          <a:p>
            <a:pPr algn="ctr"/>
            <a:r>
              <a:rPr lang="fr-FR" sz="1600">
                <a:latin typeface="Calibri" pitchFamily="34" charset="0"/>
              </a:rPr>
              <a:t>cautionnée</a:t>
            </a:r>
          </a:p>
        </p:txBody>
      </p:sp>
      <p:sp>
        <p:nvSpPr>
          <p:cNvPr id="34824" name="Text Box 91"/>
          <p:cNvSpPr txBox="1">
            <a:spLocks noChangeArrowheads="1"/>
          </p:cNvSpPr>
          <p:nvPr/>
        </p:nvSpPr>
        <p:spPr bwMode="auto">
          <a:xfrm>
            <a:off x="5353050" y="2752725"/>
            <a:ext cx="1979613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>
                <a:latin typeface="Calibri" pitchFamily="34" charset="0"/>
              </a:rPr>
              <a:t>Les projets des</a:t>
            </a:r>
          </a:p>
          <a:p>
            <a:pPr algn="ctr"/>
            <a:r>
              <a:rPr lang="fr-FR" sz="1600">
                <a:latin typeface="Calibri" pitchFamily="34" charset="0"/>
              </a:rPr>
              <a:t>Différents candidats</a:t>
            </a:r>
          </a:p>
          <a:p>
            <a:pPr algn="ctr"/>
            <a:r>
              <a:rPr lang="fr-FR" sz="1600">
                <a:latin typeface="Calibri" pitchFamily="34" charset="0"/>
              </a:rPr>
              <a:t>Sont présentés en</a:t>
            </a:r>
          </a:p>
          <a:p>
            <a:pPr algn="ctr"/>
            <a:r>
              <a:rPr lang="fr-FR" sz="1600" b="1">
                <a:latin typeface="Calibri" pitchFamily="34" charset="0"/>
              </a:rPr>
              <a:t>Comité technique</a:t>
            </a:r>
          </a:p>
        </p:txBody>
      </p:sp>
      <p:sp>
        <p:nvSpPr>
          <p:cNvPr id="34825" name="Text Box 92"/>
          <p:cNvSpPr txBox="1">
            <a:spLocks noChangeArrowheads="1"/>
          </p:cNvSpPr>
          <p:nvPr/>
        </p:nvSpPr>
        <p:spPr bwMode="auto">
          <a:xfrm>
            <a:off x="6951663" y="4578350"/>
            <a:ext cx="2036762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>
                <a:latin typeface="Calibri" pitchFamily="34" charset="0"/>
              </a:rPr>
              <a:t>Mise en œuvre de la</a:t>
            </a:r>
          </a:p>
          <a:p>
            <a:pPr algn="ctr"/>
            <a:r>
              <a:rPr lang="fr-FR" sz="1600">
                <a:latin typeface="Calibri" pitchFamily="34" charset="0"/>
              </a:rPr>
              <a:t>rétrocession au</a:t>
            </a:r>
          </a:p>
          <a:p>
            <a:pPr algn="ctr"/>
            <a:r>
              <a:rPr lang="fr-FR" sz="1600">
                <a:latin typeface="Calibri" pitchFamily="34" charset="0"/>
              </a:rPr>
              <a:t>profit de</a:t>
            </a:r>
          </a:p>
          <a:p>
            <a:pPr algn="ctr"/>
            <a:r>
              <a:rPr lang="fr-FR" sz="1600">
                <a:latin typeface="Calibri" pitchFamily="34" charset="0"/>
              </a:rPr>
              <a:t>l’attributaire retenu,</a:t>
            </a:r>
          </a:p>
          <a:p>
            <a:pPr algn="ctr"/>
            <a:r>
              <a:rPr lang="fr-FR" sz="1600">
                <a:latin typeface="Calibri" pitchFamily="34" charset="0"/>
              </a:rPr>
              <a:t>avec imposition d’un</a:t>
            </a:r>
          </a:p>
          <a:p>
            <a:pPr algn="ctr"/>
            <a:r>
              <a:rPr lang="fr-FR" sz="1600" b="1">
                <a:latin typeface="Calibri" pitchFamily="34" charset="0"/>
              </a:rPr>
              <a:t>cahier des charges</a:t>
            </a:r>
          </a:p>
        </p:txBody>
      </p:sp>
      <p:sp>
        <p:nvSpPr>
          <p:cNvPr id="34826" name="Text Box 93"/>
          <p:cNvSpPr txBox="1">
            <a:spLocks noChangeArrowheads="1"/>
          </p:cNvSpPr>
          <p:nvPr/>
        </p:nvSpPr>
        <p:spPr bwMode="auto">
          <a:xfrm>
            <a:off x="3587750" y="2033588"/>
            <a:ext cx="17541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1600">
                <a:latin typeface="Calibri" pitchFamily="34" charset="0"/>
              </a:rPr>
              <a:t>Si concurrence</a:t>
            </a:r>
          </a:p>
          <a:p>
            <a:pPr algn="ctr"/>
            <a:r>
              <a:rPr lang="fr-FR" sz="1600">
                <a:latin typeface="Calibri" pitchFamily="34" charset="0"/>
              </a:rPr>
              <a:t>entre agriculteurs</a:t>
            </a:r>
          </a:p>
        </p:txBody>
      </p:sp>
      <p:sp>
        <p:nvSpPr>
          <p:cNvPr id="19" name="Flèche droite 18"/>
          <p:cNvSpPr/>
          <p:nvPr/>
        </p:nvSpPr>
        <p:spPr>
          <a:xfrm rot="19163153">
            <a:off x="1528763" y="2932113"/>
            <a:ext cx="681037" cy="263525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78" name="Flèche droite 77"/>
          <p:cNvSpPr/>
          <p:nvPr/>
        </p:nvSpPr>
        <p:spPr>
          <a:xfrm rot="19163153">
            <a:off x="3246438" y="1903413"/>
            <a:ext cx="682625" cy="261937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79" name="Flèche droite 78"/>
          <p:cNvSpPr/>
          <p:nvPr/>
        </p:nvSpPr>
        <p:spPr>
          <a:xfrm rot="1738536">
            <a:off x="5076825" y="1862138"/>
            <a:ext cx="682625" cy="261937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80" name="Flèche droite 79"/>
          <p:cNvSpPr/>
          <p:nvPr/>
        </p:nvSpPr>
        <p:spPr>
          <a:xfrm rot="3163482">
            <a:off x="6796088" y="3206750"/>
            <a:ext cx="1668462" cy="261938"/>
          </a:xfrm>
          <a:prstGeom prst="rightArrow">
            <a:avLst>
              <a:gd name="adj1" fmla="val 100000"/>
              <a:gd name="adj2" fmla="val 34371"/>
            </a:avLst>
          </a:prstGeom>
          <a:gradFill>
            <a:gsLst>
              <a:gs pos="85000">
                <a:schemeClr val="bg1"/>
              </a:gs>
              <a:gs pos="0">
                <a:schemeClr val="accent3">
                  <a:lumMod val="50000"/>
                </a:schemeClr>
              </a:gs>
              <a:gs pos="81000">
                <a:schemeClr val="bg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grpSp>
        <p:nvGrpSpPr>
          <p:cNvPr id="34831" name="Groupe 80"/>
          <p:cNvGrpSpPr>
            <a:grpSpLocks/>
          </p:cNvGrpSpPr>
          <p:nvPr/>
        </p:nvGrpSpPr>
        <p:grpSpPr bwMode="auto">
          <a:xfrm>
            <a:off x="134938" y="3203575"/>
            <a:ext cx="1657350" cy="1239838"/>
            <a:chOff x="176357" y="4293096"/>
            <a:chExt cx="2307411" cy="707886"/>
          </a:xfrm>
        </p:grpSpPr>
        <p:sp>
          <p:nvSpPr>
            <p:cNvPr id="82" name="Rectangle à coins arrondis 81"/>
            <p:cNvSpPr/>
            <p:nvPr/>
          </p:nvSpPr>
          <p:spPr>
            <a:xfrm>
              <a:off x="176357" y="4293096"/>
              <a:ext cx="2307411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83" name="ZoneTexte 82"/>
            <p:cNvSpPr txBox="1"/>
            <p:nvPr/>
          </p:nvSpPr>
          <p:spPr>
            <a:xfrm>
              <a:off x="224981" y="4293096"/>
              <a:ext cx="2201323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Publicité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légale</a:t>
              </a:r>
              <a:endParaRPr lang="fr-FR" sz="4800" b="1" dirty="0">
                <a:solidFill>
                  <a:schemeClr val="accent3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4832" name="Groupe 84"/>
          <p:cNvGrpSpPr>
            <a:grpSpLocks/>
          </p:cNvGrpSpPr>
          <p:nvPr/>
        </p:nvGrpSpPr>
        <p:grpSpPr bwMode="auto">
          <a:xfrm>
            <a:off x="1943100" y="2181225"/>
            <a:ext cx="1657350" cy="766763"/>
            <a:chOff x="-1853000" y="3087183"/>
            <a:chExt cx="2307411" cy="437776"/>
          </a:xfrm>
        </p:grpSpPr>
        <p:sp>
          <p:nvSpPr>
            <p:cNvPr id="86" name="Rectangle à coins arrondis 85"/>
            <p:cNvSpPr/>
            <p:nvPr/>
          </p:nvSpPr>
          <p:spPr>
            <a:xfrm>
              <a:off x="-1853000" y="3087183"/>
              <a:ext cx="2307411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87" name="ZoneTexte 86"/>
            <p:cNvSpPr txBox="1"/>
            <p:nvPr/>
          </p:nvSpPr>
          <p:spPr>
            <a:xfrm>
              <a:off x="-1799956" y="3120719"/>
              <a:ext cx="2201323" cy="4042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Signature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PA</a:t>
              </a:r>
              <a:endParaRPr lang="fr-FR" sz="4800" b="1" dirty="0">
                <a:solidFill>
                  <a:schemeClr val="accent3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4833" name="Groupe 101"/>
          <p:cNvGrpSpPr>
            <a:grpSpLocks/>
          </p:cNvGrpSpPr>
          <p:nvPr/>
        </p:nvGrpSpPr>
        <p:grpSpPr bwMode="auto">
          <a:xfrm>
            <a:off x="3729038" y="1309688"/>
            <a:ext cx="1655762" cy="757237"/>
            <a:chOff x="851831" y="2689068"/>
            <a:chExt cx="2307411" cy="432335"/>
          </a:xfrm>
        </p:grpSpPr>
        <p:sp>
          <p:nvSpPr>
            <p:cNvPr id="103" name="Rectangle à coins arrondis 102"/>
            <p:cNvSpPr/>
            <p:nvPr/>
          </p:nvSpPr>
          <p:spPr>
            <a:xfrm>
              <a:off x="851831" y="2689068"/>
              <a:ext cx="2307411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104" name="ZoneTexte 103"/>
            <p:cNvSpPr txBox="1"/>
            <p:nvPr/>
          </p:nvSpPr>
          <p:spPr>
            <a:xfrm>
              <a:off x="889439" y="2717165"/>
              <a:ext cx="2201223" cy="4042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Réunion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locale</a:t>
              </a:r>
              <a:endParaRPr lang="fr-FR" sz="4800" b="1" dirty="0">
                <a:solidFill>
                  <a:schemeClr val="accent3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4834" name="Groupe 104"/>
          <p:cNvGrpSpPr>
            <a:grpSpLocks/>
          </p:cNvGrpSpPr>
          <p:nvPr/>
        </p:nvGrpSpPr>
        <p:grpSpPr bwMode="auto">
          <a:xfrm>
            <a:off x="5645150" y="2273300"/>
            <a:ext cx="1655763" cy="419100"/>
            <a:chOff x="176357" y="4293096"/>
            <a:chExt cx="2307411" cy="425367"/>
          </a:xfrm>
        </p:grpSpPr>
        <p:sp>
          <p:nvSpPr>
            <p:cNvPr id="106" name="Rectangle à coins arrondis 105"/>
            <p:cNvSpPr/>
            <p:nvPr/>
          </p:nvSpPr>
          <p:spPr>
            <a:xfrm>
              <a:off x="176357" y="4293096"/>
              <a:ext cx="2307411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107" name="ZoneTexte 106"/>
            <p:cNvSpPr txBox="1"/>
            <p:nvPr/>
          </p:nvSpPr>
          <p:spPr>
            <a:xfrm>
              <a:off x="225027" y="4293096"/>
              <a:ext cx="2201221" cy="22879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Arbitrage</a:t>
              </a:r>
              <a:endParaRPr lang="fr-FR" sz="4800" b="1" dirty="0">
                <a:solidFill>
                  <a:schemeClr val="accent3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4835" name="Groupe 107"/>
          <p:cNvGrpSpPr>
            <a:grpSpLocks/>
          </p:cNvGrpSpPr>
          <p:nvPr/>
        </p:nvGrpSpPr>
        <p:grpSpPr bwMode="auto">
          <a:xfrm>
            <a:off x="7259638" y="4040188"/>
            <a:ext cx="1655762" cy="420687"/>
            <a:chOff x="176357" y="4293096"/>
            <a:chExt cx="2307411" cy="425367"/>
          </a:xfrm>
        </p:grpSpPr>
        <p:sp>
          <p:nvSpPr>
            <p:cNvPr id="109" name="Rectangle à coins arrondis 108"/>
            <p:cNvSpPr/>
            <p:nvPr/>
          </p:nvSpPr>
          <p:spPr>
            <a:xfrm>
              <a:off x="176357" y="4293096"/>
              <a:ext cx="2307411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110" name="ZoneTexte 109"/>
            <p:cNvSpPr txBox="1"/>
            <p:nvPr/>
          </p:nvSpPr>
          <p:spPr>
            <a:xfrm>
              <a:off x="225027" y="4293096"/>
              <a:ext cx="2201221" cy="4045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Rétrocession</a:t>
              </a:r>
              <a:endParaRPr lang="fr-FR" sz="4800" b="1" dirty="0">
                <a:solidFill>
                  <a:schemeClr val="accent3">
                    <a:lumMod val="75000"/>
                  </a:schemeClr>
                </a:solidFill>
                <a:latin typeface="+mn-lt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479425" y="4941888"/>
            <a:ext cx="8547100" cy="1366837"/>
          </a:xfrm>
          <a:prstGeom prst="rect">
            <a:avLst/>
          </a:prstGeom>
          <a:solidFill>
            <a:schemeClr val="accent3">
              <a:lumMod val="20000"/>
              <a:lumOff val="8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1011238" y="0"/>
            <a:ext cx="60928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Le fonctionnement des instances décisionnelles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88950" y="1196975"/>
            <a:ext cx="8547100" cy="3455988"/>
          </a:xfrm>
          <a:prstGeom prst="rect">
            <a:avLst/>
          </a:prstGeom>
          <a:solidFill>
            <a:schemeClr val="accent3">
              <a:lumMod val="20000"/>
              <a:lumOff val="8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grpSp>
        <p:nvGrpSpPr>
          <p:cNvPr id="36869" name="Groupe 18"/>
          <p:cNvGrpSpPr>
            <a:grpSpLocks/>
          </p:cNvGrpSpPr>
          <p:nvPr/>
        </p:nvGrpSpPr>
        <p:grpSpPr bwMode="auto">
          <a:xfrm>
            <a:off x="611188" y="1271588"/>
            <a:ext cx="2665412" cy="425450"/>
            <a:chOff x="176357" y="4293096"/>
            <a:chExt cx="2307411" cy="425367"/>
          </a:xfrm>
        </p:grpSpPr>
        <p:sp>
          <p:nvSpPr>
            <p:cNvPr id="20" name="Rectangle à coins arrondis 19"/>
            <p:cNvSpPr/>
            <p:nvPr/>
          </p:nvSpPr>
          <p:spPr>
            <a:xfrm>
              <a:off x="176357" y="4293096"/>
              <a:ext cx="2307411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224456" y="4293096"/>
              <a:ext cx="2201592" cy="3999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CDG Agriculture</a:t>
              </a:r>
              <a:endParaRPr lang="fr-FR" sz="4800" b="1" dirty="0">
                <a:solidFill>
                  <a:schemeClr val="accent3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36870" name="Groupe 56"/>
          <p:cNvGrpSpPr>
            <a:grpSpLocks/>
          </p:cNvGrpSpPr>
          <p:nvPr/>
        </p:nvGrpSpPr>
        <p:grpSpPr bwMode="auto">
          <a:xfrm>
            <a:off x="2987675" y="1916113"/>
            <a:ext cx="3471863" cy="1152525"/>
            <a:chOff x="176357" y="4293095"/>
            <a:chExt cx="2307411" cy="726820"/>
          </a:xfrm>
        </p:grpSpPr>
        <p:sp>
          <p:nvSpPr>
            <p:cNvPr id="58" name="Rectangle à coins arrondis 57"/>
            <p:cNvSpPr/>
            <p:nvPr/>
          </p:nvSpPr>
          <p:spPr>
            <a:xfrm>
              <a:off x="176357" y="4293096"/>
              <a:ext cx="2307411" cy="64807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223835" y="4293095"/>
              <a:ext cx="2201905" cy="7268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Conseil d’administration</a:t>
              </a:r>
            </a:p>
          </p:txBody>
        </p:sp>
      </p:grpSp>
      <p:sp>
        <p:nvSpPr>
          <p:cNvPr id="24" name="Rectangle à coins arrondis 23"/>
          <p:cNvSpPr>
            <a:spLocks noChangeAspect="1"/>
          </p:cNvSpPr>
          <p:nvPr/>
        </p:nvSpPr>
        <p:spPr>
          <a:xfrm>
            <a:off x="0" y="0"/>
            <a:ext cx="1025525" cy="1025525"/>
          </a:xfrm>
          <a:prstGeom prst="roundRect">
            <a:avLst>
              <a:gd name="adj" fmla="val 0"/>
            </a:avLst>
          </a:prstGeom>
          <a:solidFill>
            <a:srgbClr val="B1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b="1"/>
          </a:p>
        </p:txBody>
      </p:sp>
      <p:grpSp>
        <p:nvGrpSpPr>
          <p:cNvPr id="36872" name="Groupe 27"/>
          <p:cNvGrpSpPr>
            <a:grpSpLocks/>
          </p:cNvGrpSpPr>
          <p:nvPr/>
        </p:nvGrpSpPr>
        <p:grpSpPr bwMode="auto">
          <a:xfrm>
            <a:off x="6211888" y="1271588"/>
            <a:ext cx="2663825" cy="425450"/>
            <a:chOff x="176357" y="4293096"/>
            <a:chExt cx="2307411" cy="425367"/>
          </a:xfrm>
        </p:grpSpPr>
        <p:sp>
          <p:nvSpPr>
            <p:cNvPr id="29" name="Rectangle à coins arrondis 28"/>
            <p:cNvSpPr/>
            <p:nvPr/>
          </p:nvSpPr>
          <p:spPr>
            <a:xfrm>
              <a:off x="176357" y="4293096"/>
              <a:ext cx="2307411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224485" y="4293096"/>
              <a:ext cx="2201529" cy="3999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CDG Finances</a:t>
              </a:r>
              <a:endParaRPr lang="fr-FR" sz="4800" b="1" dirty="0">
                <a:solidFill>
                  <a:schemeClr val="accent3">
                    <a:lumMod val="75000"/>
                  </a:schemeClr>
                </a:solidFill>
                <a:latin typeface="+mn-lt"/>
              </a:endParaRPr>
            </a:p>
          </p:txBody>
        </p:sp>
      </p:grpSp>
      <p:sp>
        <p:nvSpPr>
          <p:cNvPr id="38" name="Flèche droite 37"/>
          <p:cNvSpPr/>
          <p:nvPr/>
        </p:nvSpPr>
        <p:spPr>
          <a:xfrm rot="16200000">
            <a:off x="4110831" y="4731544"/>
            <a:ext cx="911225" cy="179388"/>
          </a:xfrm>
          <a:prstGeom prst="rightArrow">
            <a:avLst>
              <a:gd name="adj1" fmla="val 100000"/>
              <a:gd name="adj2" fmla="val 34371"/>
            </a:avLst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grpSp>
        <p:nvGrpSpPr>
          <p:cNvPr id="36874" name="Groupe 33"/>
          <p:cNvGrpSpPr>
            <a:grpSpLocks/>
          </p:cNvGrpSpPr>
          <p:nvPr/>
        </p:nvGrpSpPr>
        <p:grpSpPr bwMode="auto">
          <a:xfrm>
            <a:off x="2124075" y="5211763"/>
            <a:ext cx="5053013" cy="954087"/>
            <a:chOff x="176357" y="4293096"/>
            <a:chExt cx="2307411" cy="648072"/>
          </a:xfrm>
        </p:grpSpPr>
        <p:sp>
          <p:nvSpPr>
            <p:cNvPr id="35" name="Rectangle à coins arrondis 34"/>
            <p:cNvSpPr/>
            <p:nvPr/>
          </p:nvSpPr>
          <p:spPr>
            <a:xfrm>
              <a:off x="176357" y="4293096"/>
              <a:ext cx="2307411" cy="64807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224202" y="4293096"/>
              <a:ext cx="2201573" cy="56504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accent6">
                      <a:lumMod val="75000"/>
                    </a:schemeClr>
                  </a:solidFill>
                  <a:latin typeface="+mn-lt"/>
                </a:rPr>
                <a:t>Commissions locales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6">
                      <a:lumMod val="75000"/>
                    </a:schemeClr>
                  </a:solidFill>
                  <a:latin typeface="+mn-lt"/>
                </a:rPr>
                <a:t>Informations / instructions des dossiers</a:t>
              </a:r>
            </a:p>
          </p:txBody>
        </p:sp>
      </p:grpSp>
      <p:grpSp>
        <p:nvGrpSpPr>
          <p:cNvPr id="36875" name="Groupe 30"/>
          <p:cNvGrpSpPr>
            <a:grpSpLocks/>
          </p:cNvGrpSpPr>
          <p:nvPr/>
        </p:nvGrpSpPr>
        <p:grpSpPr bwMode="auto">
          <a:xfrm>
            <a:off x="2962275" y="3344863"/>
            <a:ext cx="3471863" cy="1092200"/>
            <a:chOff x="176357" y="4293096"/>
            <a:chExt cx="2307411" cy="648072"/>
          </a:xfrm>
        </p:grpSpPr>
        <p:sp>
          <p:nvSpPr>
            <p:cNvPr id="32" name="Rectangle à coins arrondis 31"/>
            <p:cNvSpPr/>
            <p:nvPr/>
          </p:nvSpPr>
          <p:spPr>
            <a:xfrm>
              <a:off x="176357" y="4293096"/>
              <a:ext cx="2307411" cy="64807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223835" y="4293096"/>
              <a:ext cx="2201905" cy="5661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Comités Techniques départementaux</a:t>
              </a:r>
            </a:p>
          </p:txBody>
        </p:sp>
      </p:grpSp>
      <p:sp>
        <p:nvSpPr>
          <p:cNvPr id="39" name="Flèche droite 38"/>
          <p:cNvSpPr/>
          <p:nvPr/>
        </p:nvSpPr>
        <p:spPr>
          <a:xfrm rot="16200000">
            <a:off x="4309269" y="2997994"/>
            <a:ext cx="539750" cy="153988"/>
          </a:xfrm>
          <a:prstGeom prst="rightArrow">
            <a:avLst>
              <a:gd name="adj1" fmla="val 100000"/>
              <a:gd name="adj2" fmla="val 34371"/>
            </a:avLst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36877" name="ZoneTexte 5"/>
          <p:cNvSpPr txBox="1">
            <a:spLocks noChangeArrowheads="1"/>
          </p:cNvSpPr>
          <p:nvPr/>
        </p:nvSpPr>
        <p:spPr bwMode="auto">
          <a:xfrm>
            <a:off x="488950" y="4941888"/>
            <a:ext cx="9144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i="1">
                <a:latin typeface="Calibri" pitchFamily="34" charset="0"/>
              </a:rPr>
              <a:t>Informel</a:t>
            </a:r>
            <a:endParaRPr lang="fr-FR" b="1" i="1">
              <a:latin typeface="Calibri" pitchFamily="34" charset="0"/>
            </a:endParaRPr>
          </a:p>
        </p:txBody>
      </p:sp>
      <p:sp>
        <p:nvSpPr>
          <p:cNvPr id="36878" name="ZoneTexte 45"/>
          <p:cNvSpPr txBox="1">
            <a:spLocks noChangeArrowheads="1"/>
          </p:cNvSpPr>
          <p:nvPr/>
        </p:nvSpPr>
        <p:spPr bwMode="auto">
          <a:xfrm>
            <a:off x="479425" y="4295775"/>
            <a:ext cx="7715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i="1">
                <a:latin typeface="Calibri" pitchFamily="34" charset="0"/>
              </a:rPr>
              <a:t>Formel</a:t>
            </a:r>
            <a:endParaRPr lang="fr-FR" b="1" i="1">
              <a:latin typeface="Calibri" pitchFamily="34" charset="0"/>
            </a:endParaRPr>
          </a:p>
        </p:txBody>
      </p:sp>
      <p:sp>
        <p:nvSpPr>
          <p:cNvPr id="36879" name="Rectangle 36"/>
          <p:cNvSpPr>
            <a:spLocks noChangeArrowheads="1"/>
          </p:cNvSpPr>
          <p:nvPr/>
        </p:nvSpPr>
        <p:spPr bwMode="auto">
          <a:xfrm>
            <a:off x="-68263" y="400050"/>
            <a:ext cx="1317626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  <p:sp>
        <p:nvSpPr>
          <p:cNvPr id="36880" name="Freeform 7"/>
          <p:cNvSpPr>
            <a:spLocks/>
          </p:cNvSpPr>
          <p:nvPr/>
        </p:nvSpPr>
        <p:spPr bwMode="auto">
          <a:xfrm>
            <a:off x="-12700" y="25400"/>
            <a:ext cx="382588" cy="319088"/>
          </a:xfrm>
          <a:custGeom>
            <a:avLst/>
            <a:gdLst>
              <a:gd name="T0" fmla="*/ 1788 w 1788"/>
              <a:gd name="T1" fmla="*/ 744 h 1486"/>
              <a:gd name="T2" fmla="*/ 1044 w 1788"/>
              <a:gd name="T3" fmla="*/ 0 h 1486"/>
              <a:gd name="T4" fmla="*/ 728 w 1788"/>
              <a:gd name="T5" fmla="*/ 0 h 1486"/>
              <a:gd name="T6" fmla="*/ 1358 w 1788"/>
              <a:gd name="T7" fmla="*/ 624 h 1486"/>
              <a:gd name="T8" fmla="*/ 0 w 1788"/>
              <a:gd name="T9" fmla="*/ 624 h 1486"/>
              <a:gd name="T10" fmla="*/ 0 w 1788"/>
              <a:gd name="T11" fmla="*/ 862 h 1486"/>
              <a:gd name="T12" fmla="*/ 1358 w 1788"/>
              <a:gd name="T13" fmla="*/ 862 h 1486"/>
              <a:gd name="T14" fmla="*/ 728 w 1788"/>
              <a:gd name="T15" fmla="*/ 1486 h 1486"/>
              <a:gd name="T16" fmla="*/ 1044 w 1788"/>
              <a:gd name="T17" fmla="*/ 1486 h 1486"/>
              <a:gd name="T18" fmla="*/ 1788 w 1788"/>
              <a:gd name="T19" fmla="*/ 744 h 148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88"/>
              <a:gd name="T31" fmla="*/ 0 h 1486"/>
              <a:gd name="T32" fmla="*/ 1788 w 1788"/>
              <a:gd name="T33" fmla="*/ 1486 h 148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47" name="Flèche droite 46"/>
          <p:cNvSpPr/>
          <p:nvPr/>
        </p:nvSpPr>
        <p:spPr>
          <a:xfrm rot="3914078">
            <a:off x="1147763" y="2657475"/>
            <a:ext cx="2514600" cy="142875"/>
          </a:xfrm>
          <a:prstGeom prst="rightArrow">
            <a:avLst>
              <a:gd name="adj1" fmla="val 100000"/>
              <a:gd name="adj2" fmla="val 34371"/>
            </a:avLst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49" name="Flèche droite 48"/>
          <p:cNvSpPr/>
          <p:nvPr/>
        </p:nvSpPr>
        <p:spPr>
          <a:xfrm rot="3914078">
            <a:off x="2692400" y="1839913"/>
            <a:ext cx="541337" cy="153988"/>
          </a:xfrm>
          <a:prstGeom prst="rightArrow">
            <a:avLst>
              <a:gd name="adj1" fmla="val 100000"/>
              <a:gd name="adj2" fmla="val 34371"/>
            </a:avLst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50" name="Flèche droite 49"/>
          <p:cNvSpPr/>
          <p:nvPr/>
        </p:nvSpPr>
        <p:spPr>
          <a:xfrm rot="6683095">
            <a:off x="5614988" y="2717800"/>
            <a:ext cx="2514600" cy="142875"/>
          </a:xfrm>
          <a:prstGeom prst="rightArrow">
            <a:avLst>
              <a:gd name="adj1" fmla="val 100000"/>
              <a:gd name="adj2" fmla="val 34371"/>
            </a:avLst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  <p:sp>
        <p:nvSpPr>
          <p:cNvPr id="51" name="Flèche droite 50"/>
          <p:cNvSpPr/>
          <p:nvPr/>
        </p:nvSpPr>
        <p:spPr>
          <a:xfrm rot="6683095">
            <a:off x="6273007" y="1837531"/>
            <a:ext cx="539750" cy="153987"/>
          </a:xfrm>
          <a:prstGeom prst="rightArrow">
            <a:avLst>
              <a:gd name="adj1" fmla="val 100000"/>
              <a:gd name="adj2" fmla="val 34371"/>
            </a:avLst>
          </a:prstGeom>
          <a:gradFill flip="none" rotWithShape="1">
            <a:gsLst>
              <a:gs pos="0">
                <a:schemeClr val="accent3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3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3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3157537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Arbitrage le rôle du CTD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3887787" cy="0"/>
          </a:xfrm>
          <a:prstGeom prst="line">
            <a:avLst/>
          </a:prstGeom>
          <a:ln w="9525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à coins arrondis 23"/>
          <p:cNvSpPr>
            <a:spLocks noChangeAspect="1"/>
          </p:cNvSpPr>
          <p:nvPr/>
        </p:nvSpPr>
        <p:spPr>
          <a:xfrm>
            <a:off x="0" y="0"/>
            <a:ext cx="1025525" cy="1025525"/>
          </a:xfrm>
          <a:prstGeom prst="roundRect">
            <a:avLst>
              <a:gd name="adj" fmla="val 0"/>
            </a:avLst>
          </a:prstGeom>
          <a:solidFill>
            <a:srgbClr val="B1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b="1"/>
          </a:p>
        </p:txBody>
      </p:sp>
      <p:sp>
        <p:nvSpPr>
          <p:cNvPr id="38916" name="Rectangle 36"/>
          <p:cNvSpPr>
            <a:spLocks noChangeArrowheads="1"/>
          </p:cNvSpPr>
          <p:nvPr/>
        </p:nvSpPr>
        <p:spPr bwMode="auto">
          <a:xfrm>
            <a:off x="-68263" y="400050"/>
            <a:ext cx="1317626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  <p:sp>
        <p:nvSpPr>
          <p:cNvPr id="38917" name="Freeform 7"/>
          <p:cNvSpPr>
            <a:spLocks/>
          </p:cNvSpPr>
          <p:nvPr/>
        </p:nvSpPr>
        <p:spPr bwMode="auto">
          <a:xfrm>
            <a:off x="-12700" y="25400"/>
            <a:ext cx="382588" cy="319088"/>
          </a:xfrm>
          <a:custGeom>
            <a:avLst/>
            <a:gdLst>
              <a:gd name="T0" fmla="*/ 1788 w 1788"/>
              <a:gd name="T1" fmla="*/ 744 h 1486"/>
              <a:gd name="T2" fmla="*/ 1044 w 1788"/>
              <a:gd name="T3" fmla="*/ 0 h 1486"/>
              <a:gd name="T4" fmla="*/ 728 w 1788"/>
              <a:gd name="T5" fmla="*/ 0 h 1486"/>
              <a:gd name="T6" fmla="*/ 1358 w 1788"/>
              <a:gd name="T7" fmla="*/ 624 h 1486"/>
              <a:gd name="T8" fmla="*/ 0 w 1788"/>
              <a:gd name="T9" fmla="*/ 624 h 1486"/>
              <a:gd name="T10" fmla="*/ 0 w 1788"/>
              <a:gd name="T11" fmla="*/ 862 h 1486"/>
              <a:gd name="T12" fmla="*/ 1358 w 1788"/>
              <a:gd name="T13" fmla="*/ 862 h 1486"/>
              <a:gd name="T14" fmla="*/ 728 w 1788"/>
              <a:gd name="T15" fmla="*/ 1486 h 1486"/>
              <a:gd name="T16" fmla="*/ 1044 w 1788"/>
              <a:gd name="T17" fmla="*/ 1486 h 1486"/>
              <a:gd name="T18" fmla="*/ 1788 w 1788"/>
              <a:gd name="T19" fmla="*/ 744 h 148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788"/>
              <a:gd name="T31" fmla="*/ 0 h 1486"/>
              <a:gd name="T32" fmla="*/ 1788 w 1788"/>
              <a:gd name="T33" fmla="*/ 1486 h 148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graphicFrame>
        <p:nvGraphicFramePr>
          <p:cNvPr id="40" name="Group 108"/>
          <p:cNvGraphicFramePr>
            <a:graphicFrameLocks/>
          </p:cNvGraphicFramePr>
          <p:nvPr/>
        </p:nvGraphicFramePr>
        <p:xfrm>
          <a:off x="179450" y="2420888"/>
          <a:ext cx="1872332" cy="260604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872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2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Le </a:t>
                      </a:r>
                      <a:r>
                        <a:rPr kumimoji="0" lang="fr-FR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Comité Technique Départemental</a:t>
                      </a:r>
                      <a:r>
                        <a:rPr kumimoji="0" lang="fr-FR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doit choisir le meilleur projet parmi ceux qui lui sont présentés, dans le respect de la mise en œuvre des trois grandes missions SAFER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2" name="Group 98"/>
          <p:cNvGraphicFramePr>
            <a:graphicFrameLocks/>
          </p:cNvGraphicFramePr>
          <p:nvPr/>
        </p:nvGraphicFramePr>
        <p:xfrm>
          <a:off x="6732588" y="1268413"/>
          <a:ext cx="2232025" cy="5328940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23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289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Le Président du CTD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500" b="1" i="1" u="none" strike="noStrike" cap="none" normalizeH="0" baseline="0" dirty="0">
                        <a:ln>
                          <a:noFill/>
                        </a:ln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L’administration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Directeur des Finances publiques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DDT et DDTM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Les collectivités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Association des Maires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Conseil Général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Conseil Régional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Les représentants des organismes agricoles, des banques et des assurances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Syndicats agricoles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Chambre d’agriculture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CRCA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Groupama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MSA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Crédit Agricole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669900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fr-F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Cen Paca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3" name="Picture 107" descr="MC90023041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2133600"/>
            <a:ext cx="3816350" cy="30099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38921" name="Text Box 111"/>
          <p:cNvSpPr txBox="1">
            <a:spLocks noChangeArrowheads="1"/>
          </p:cNvSpPr>
          <p:nvPr/>
        </p:nvSpPr>
        <p:spPr bwMode="auto">
          <a:xfrm>
            <a:off x="1181100" y="603250"/>
            <a:ext cx="77120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>
                <a:latin typeface="Calibri" pitchFamily="34" charset="0"/>
              </a:rPr>
              <a:t>Lieu de concertation entre les représentants de la profession, des élus et de l’Etat</a:t>
            </a:r>
          </a:p>
        </p:txBody>
      </p:sp>
      <p:sp>
        <p:nvSpPr>
          <p:cNvPr id="38922" name="Text Box 114"/>
          <p:cNvSpPr txBox="1">
            <a:spLocks noChangeArrowheads="1"/>
          </p:cNvSpPr>
          <p:nvPr/>
        </p:nvSpPr>
        <p:spPr bwMode="auto">
          <a:xfrm>
            <a:off x="1873250" y="5673725"/>
            <a:ext cx="4714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>
                <a:latin typeface="Calibri" pitchFamily="34" charset="0"/>
              </a:rPr>
              <a:t>Une lourde responsabilité, avec parfois une mise en œuvre conflictuelle.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996950" y="2014538"/>
            <a:ext cx="6888163" cy="220662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76600" y="2254250"/>
            <a:ext cx="292100" cy="244475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49650" y="2133600"/>
            <a:ext cx="28352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L’activité de la SAFER</a:t>
            </a:r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3281363" y="2782888"/>
            <a:ext cx="292100" cy="242887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40125" y="3211513"/>
            <a:ext cx="3748088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L’analyse du marché foncier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3690938" y="2592388"/>
            <a:ext cx="368935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7"/>
          <p:cNvSpPr>
            <a:spLocks/>
          </p:cNvSpPr>
          <p:nvPr/>
        </p:nvSpPr>
        <p:spPr bwMode="auto">
          <a:xfrm>
            <a:off x="3276600" y="3286125"/>
            <a:ext cx="292100" cy="244475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3686175" y="3194050"/>
            <a:ext cx="368935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7"/>
          <p:cNvSpPr>
            <a:spLocks/>
          </p:cNvSpPr>
          <p:nvPr/>
        </p:nvSpPr>
        <p:spPr bwMode="auto">
          <a:xfrm>
            <a:off x="3271838" y="3790950"/>
            <a:ext cx="293687" cy="242888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38538" y="3703638"/>
            <a:ext cx="22764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Les </a:t>
            </a:r>
            <a:r>
              <a:rPr lang="fr-FR" sz="2000" dirty="0" err="1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GéoMarchés</a:t>
            </a:r>
            <a:endParaRPr lang="fr-FR" sz="2000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20" name="Connecteur droit 19"/>
          <p:cNvCxnSpPr/>
          <p:nvPr/>
        </p:nvCxnSpPr>
        <p:spPr>
          <a:xfrm>
            <a:off x="3683000" y="3697288"/>
            <a:ext cx="368935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972" name="Groupe 25"/>
          <p:cNvGrpSpPr>
            <a:grpSpLocks/>
          </p:cNvGrpSpPr>
          <p:nvPr/>
        </p:nvGrpSpPr>
        <p:grpSpPr bwMode="auto">
          <a:xfrm>
            <a:off x="815975" y="2016125"/>
            <a:ext cx="2376488" cy="2205038"/>
            <a:chOff x="4500563" y="1340768"/>
            <a:chExt cx="2376485" cy="2205015"/>
          </a:xfrm>
        </p:grpSpPr>
        <p:sp>
          <p:nvSpPr>
            <p:cNvPr id="27" name="Rectangle à coins arrondis 26"/>
            <p:cNvSpPr/>
            <p:nvPr/>
          </p:nvSpPr>
          <p:spPr>
            <a:xfrm>
              <a:off x="4672013" y="1340768"/>
              <a:ext cx="2205035" cy="2205015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683126" y="2359932"/>
              <a:ext cx="2193922" cy="101440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dirty="0">
                  <a:solidFill>
                    <a:schemeClr val="bg1"/>
                  </a:solidFill>
                  <a:latin typeface="Century Gothic" pitchFamily="34" charset="0"/>
                </a:rPr>
                <a:t>L’action de la SAFER sur le marché foncier</a:t>
              </a:r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4500563" y="1428080"/>
              <a:ext cx="828674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3549650" y="2697163"/>
            <a:ext cx="296386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L’observation foncière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59610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L’activité de la SAFER. Les opérations foncières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59563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17" name="Rectangle à coins arrondis 16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876300" y="5445125"/>
            <a:ext cx="3402013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Substitutions :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70 % 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765175" y="2471738"/>
            <a:ext cx="2519363" cy="4016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Env. 1000 actes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765175" y="3001963"/>
            <a:ext cx="2519363" cy="4000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+ de 5000 ha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755650" y="3497263"/>
            <a:ext cx="2520950" cy="4000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Env. 125 millions d’€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173038" y="1844675"/>
            <a:ext cx="3687762" cy="461963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fr-FR"/>
            </a:defPPr>
            <a:lvl1pPr algn="ctr">
              <a:defRPr sz="2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  <a:latin typeface="+mn-lt"/>
              </a:rPr>
              <a:t>Les Rétrocessions</a:t>
            </a:r>
          </a:p>
        </p:txBody>
      </p:sp>
      <p:sp>
        <p:nvSpPr>
          <p:cNvPr id="39" name="Flèche droite 38"/>
          <p:cNvSpPr/>
          <p:nvPr/>
        </p:nvSpPr>
        <p:spPr>
          <a:xfrm rot="5400000">
            <a:off x="1482725" y="4219575"/>
            <a:ext cx="1084263" cy="1223963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0" name="Flèche droite 39"/>
          <p:cNvSpPr/>
          <p:nvPr/>
        </p:nvSpPr>
        <p:spPr>
          <a:xfrm rot="20207087">
            <a:off x="4237038" y="2773363"/>
            <a:ext cx="1079500" cy="46196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1" name="Flèche droite 40"/>
          <p:cNvSpPr/>
          <p:nvPr/>
        </p:nvSpPr>
        <p:spPr>
          <a:xfrm rot="875253">
            <a:off x="4252913" y="3773488"/>
            <a:ext cx="1079500" cy="46196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42" name="Connecteur droit 41"/>
          <p:cNvCxnSpPr/>
          <p:nvPr/>
        </p:nvCxnSpPr>
        <p:spPr>
          <a:xfrm>
            <a:off x="7221538" y="2349500"/>
            <a:ext cx="0" cy="3355975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6032500" y="2671763"/>
            <a:ext cx="2376488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6329363" y="2136775"/>
            <a:ext cx="1843087" cy="5238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Agriculture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521325" y="3865563"/>
            <a:ext cx="3443288" cy="52228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Autres destinations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169025" y="2695575"/>
            <a:ext cx="6254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Paca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181725" y="4365625"/>
            <a:ext cx="6254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Paca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451725" y="4365625"/>
            <a:ext cx="8159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France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451725" y="2674938"/>
            <a:ext cx="815975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France</a:t>
            </a:r>
          </a:p>
        </p:txBody>
      </p:sp>
      <p:cxnSp>
        <p:nvCxnSpPr>
          <p:cNvPr id="50" name="Connecteur droit 49"/>
          <p:cNvCxnSpPr/>
          <p:nvPr/>
        </p:nvCxnSpPr>
        <p:spPr>
          <a:xfrm>
            <a:off x="5867400" y="4378325"/>
            <a:ext cx="2881313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6084888" y="3157538"/>
            <a:ext cx="102393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93,4 %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6194425" y="4787900"/>
            <a:ext cx="8683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6,6 %</a:t>
            </a:r>
          </a:p>
        </p:txBody>
      </p:sp>
      <p:sp>
        <p:nvSpPr>
          <p:cNvPr id="53" name="ZoneTexte 52"/>
          <p:cNvSpPr txBox="1"/>
          <p:nvPr/>
        </p:nvSpPr>
        <p:spPr>
          <a:xfrm>
            <a:off x="7532688" y="3141663"/>
            <a:ext cx="788987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91 %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7577138" y="4797425"/>
            <a:ext cx="63341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9 %</a:t>
            </a:r>
          </a:p>
        </p:txBody>
      </p:sp>
      <p:sp>
        <p:nvSpPr>
          <p:cNvPr id="55" name="Rectangle 54"/>
          <p:cNvSpPr/>
          <p:nvPr/>
        </p:nvSpPr>
        <p:spPr>
          <a:xfrm>
            <a:off x="-180975" y="5949950"/>
            <a:ext cx="7672388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Marché accessible: </a:t>
            </a: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28 % des surfaces maîtrisées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22"/>
          <p:cNvSpPr txBox="1">
            <a:spLocks/>
          </p:cNvSpPr>
          <p:nvPr/>
        </p:nvSpPr>
        <p:spPr>
          <a:xfrm>
            <a:off x="0" y="177800"/>
            <a:ext cx="6697663" cy="9461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3">
                    <a:lumMod val="50000"/>
                  </a:schemeClr>
                </a:solidFill>
              </a:rPr>
              <a:t>La SAFER Provence-Alpes-Côte-D’azur</a:t>
            </a:r>
            <a:br>
              <a:rPr lang="fr-FR" sz="24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fr-FR" sz="4000" b="1" dirty="0">
                <a:solidFill>
                  <a:schemeClr val="accent3">
                    <a:lumMod val="50000"/>
                  </a:schemeClr>
                </a:solidFill>
              </a:rPr>
              <a:t>Présentation</a:t>
            </a:r>
            <a:endParaRPr lang="fr-FR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218" name="Espace réservé du contenu 30"/>
          <p:cNvSpPr txBox="1">
            <a:spLocks/>
          </p:cNvSpPr>
          <p:nvPr/>
        </p:nvSpPr>
        <p:spPr bwMode="auto">
          <a:xfrm>
            <a:off x="4356100" y="1989138"/>
            <a:ext cx="26638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ts val="4700"/>
              </a:lnSpc>
              <a:buFont typeface="Arial" charset="0"/>
              <a:buNone/>
            </a:pPr>
            <a:r>
              <a:rPr lang="fr-FR" sz="5400" b="1">
                <a:solidFill>
                  <a:schemeClr val="bg1"/>
                </a:solidFill>
                <a:latin typeface="Century Gothic" pitchFamily="34" charset="0"/>
              </a:rPr>
              <a:t>Nos </a:t>
            </a:r>
          </a:p>
          <a:p>
            <a:pPr marL="342900" indent="-342900">
              <a:lnSpc>
                <a:spcPts val="4700"/>
              </a:lnSpc>
              <a:buFont typeface="Arial" charset="0"/>
              <a:buNone/>
            </a:pPr>
            <a:r>
              <a:rPr lang="fr-FR" sz="5400" b="1">
                <a:solidFill>
                  <a:schemeClr val="bg1"/>
                </a:solidFill>
                <a:latin typeface="Century Gothic" pitchFamily="34" charset="0"/>
              </a:rPr>
              <a:t>Enjeux</a:t>
            </a:r>
          </a:p>
        </p:txBody>
      </p:sp>
      <p:pic>
        <p:nvPicPr>
          <p:cNvPr id="9219" name="Picture 2" descr="X:\COMMUNICATION\logos_illustrations\SAFERrvb1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2150" y="6237288"/>
            <a:ext cx="2103438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e 11"/>
          <p:cNvGrpSpPr>
            <a:grpSpLocks/>
          </p:cNvGrpSpPr>
          <p:nvPr/>
        </p:nvGrpSpPr>
        <p:grpSpPr bwMode="auto">
          <a:xfrm>
            <a:off x="3228975" y="2727325"/>
            <a:ext cx="2374900" cy="2205038"/>
            <a:chOff x="1837328" y="3789040"/>
            <a:chExt cx="2374632" cy="2205015"/>
          </a:xfrm>
        </p:grpSpPr>
        <p:sp>
          <p:nvSpPr>
            <p:cNvPr id="27" name="Rectangle à coins arrondis 26"/>
            <p:cNvSpPr/>
            <p:nvPr/>
          </p:nvSpPr>
          <p:spPr>
            <a:xfrm>
              <a:off x="2007172" y="3789040"/>
              <a:ext cx="2204788" cy="2205015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1837328" y="3860477"/>
              <a:ext cx="828581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grpSp>
        <p:nvGrpSpPr>
          <p:cNvPr id="13" name="Groupe 12"/>
          <p:cNvGrpSpPr>
            <a:grpSpLocks/>
          </p:cNvGrpSpPr>
          <p:nvPr/>
        </p:nvGrpSpPr>
        <p:grpSpPr bwMode="auto">
          <a:xfrm>
            <a:off x="5883275" y="2728913"/>
            <a:ext cx="2387600" cy="2205037"/>
            <a:chOff x="4500562" y="3819872"/>
            <a:chExt cx="2388271" cy="2205015"/>
          </a:xfrm>
        </p:grpSpPr>
        <p:sp>
          <p:nvSpPr>
            <p:cNvPr id="20" name="Rectangle à coins arrondis 19"/>
            <p:cNvSpPr/>
            <p:nvPr/>
          </p:nvSpPr>
          <p:spPr>
            <a:xfrm>
              <a:off x="4683176" y="3819872"/>
              <a:ext cx="2205657" cy="2205015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4500562" y="3869084"/>
              <a:ext cx="828908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grpSp>
        <p:nvGrpSpPr>
          <p:cNvPr id="17" name="Groupe 16"/>
          <p:cNvGrpSpPr>
            <a:grpSpLocks/>
          </p:cNvGrpSpPr>
          <p:nvPr/>
        </p:nvGrpSpPr>
        <p:grpSpPr bwMode="auto">
          <a:xfrm>
            <a:off x="684213" y="2727325"/>
            <a:ext cx="2376487" cy="2205038"/>
            <a:chOff x="4500563" y="1340768"/>
            <a:chExt cx="2376485" cy="2205015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4672013" y="1340768"/>
              <a:ext cx="2205035" cy="2205015"/>
            </a:xfrm>
            <a:prstGeom prst="roundRect">
              <a:avLst>
                <a:gd name="adj" fmla="val 0"/>
              </a:avLst>
            </a:prstGeom>
            <a:solidFill>
              <a:srgbClr val="67B3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9226" name="Rectangle 18"/>
            <p:cNvSpPr>
              <a:spLocks noChangeArrowheads="1"/>
            </p:cNvSpPr>
            <p:nvPr/>
          </p:nvSpPr>
          <p:spPr bwMode="auto">
            <a:xfrm>
              <a:off x="4683819" y="2420888"/>
              <a:ext cx="2193229" cy="954107"/>
            </a:xfrm>
            <a:prstGeom prst="rect">
              <a:avLst/>
            </a:prstGeom>
            <a:solidFill>
              <a:srgbClr val="67B3DF"/>
            </a:solidFill>
            <a:ln w="9525">
              <a:noFill/>
              <a:miter lim="800000"/>
              <a:headEnd/>
              <a:tailEnd/>
            </a:ln>
          </p:spPr>
          <p:txBody>
            <a:bodyPr anchor="b">
              <a:spAutoFit/>
            </a:bodyPr>
            <a:lstStyle/>
            <a:p>
              <a:r>
                <a:rPr lang="fr-FR" sz="2800">
                  <a:solidFill>
                    <a:schemeClr val="bg1"/>
                  </a:solidFill>
                  <a:latin typeface="Century Gothic" pitchFamily="34" charset="0"/>
                </a:rPr>
                <a:t>Rappel historique</a:t>
              </a: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500563" y="1428080"/>
              <a:ext cx="828674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9223" name="Rectangle 30"/>
          <p:cNvSpPr>
            <a:spLocks noChangeArrowheads="1"/>
          </p:cNvSpPr>
          <p:nvPr/>
        </p:nvSpPr>
        <p:spPr bwMode="auto">
          <a:xfrm>
            <a:off x="3387725" y="3857625"/>
            <a:ext cx="218122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2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2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065838" y="3746500"/>
            <a:ext cx="2193925" cy="1016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bg1"/>
                </a:solidFill>
                <a:latin typeface="Century Gothic" pitchFamily="34" charset="0"/>
              </a:rPr>
              <a:t>L’action de la SAFER et le marché foncier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59610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L’activité de la SAFER. Les opérations foncières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59563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17" name="Rectangle à coins arrondis 16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827088" y="1689100"/>
            <a:ext cx="4824412" cy="95408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</a:rPr>
              <a:t>50</a:t>
            </a:r>
            <a:r>
              <a:rPr lang="fr-FR" sz="2400" b="1" dirty="0">
                <a:solidFill>
                  <a:schemeClr val="bg1"/>
                </a:solidFill>
                <a:latin typeface="+mn-lt"/>
              </a:rPr>
              <a:t> % des rétrocessions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&lt;15 000 € ( 3 % des valeurs)   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33438" y="3141663"/>
            <a:ext cx="4824412" cy="95408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</a:rPr>
              <a:t>80</a:t>
            </a:r>
            <a:r>
              <a:rPr lang="fr-FR" sz="2400" b="1" dirty="0">
                <a:solidFill>
                  <a:schemeClr val="bg1"/>
                </a:solidFill>
                <a:latin typeface="+mn-lt"/>
              </a:rPr>
              <a:t> % des rétrocessions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&lt;75 000 € ( 12 % des valeurs)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924300" y="4581525"/>
            <a:ext cx="4824413" cy="95408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bg1"/>
                </a:solidFill>
                <a:latin typeface="+mn-lt"/>
              </a:rPr>
              <a:t>4</a:t>
            </a:r>
            <a:r>
              <a:rPr lang="fr-FR" sz="2400" b="1" dirty="0">
                <a:solidFill>
                  <a:schemeClr val="bg1"/>
                </a:solidFill>
                <a:latin typeface="+mn-lt"/>
              </a:rPr>
              <a:t> % des rétrocessions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&gt;700 000 € ( 55 % des valeurs)    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59610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L’activité de la SAFER. Les opérations foncières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59563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17" name="Rectangle à coins arrondis 16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pic>
        <p:nvPicPr>
          <p:cNvPr id="46084" name="Picture 2" descr="C:\Users\erwan.marolleau\Desktop\Elements congres\doc_paca_film_congres\export_restruct_fonc_05\reallon2000_2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196975"/>
            <a:ext cx="76327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622550" y="503238"/>
            <a:ext cx="3894138" cy="765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Des opérations très diversifiées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7963" y="5949950"/>
            <a:ext cx="4308475" cy="522288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Secteur de haute montagne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59610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L’activité de la SAFER. Les opérations foncières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59563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17" name="Rectangle à coins arrondis 16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622550" y="503238"/>
            <a:ext cx="3894138" cy="765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Des opérations très diversifiées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98463" y="6073775"/>
            <a:ext cx="3929062" cy="5238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Secteur de plaine viticole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8134" name="Picture 2" descr="X:\CARTO_SIG\travail\00REG\2012\Congres\ch9\ch9_1980_20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484313"/>
            <a:ext cx="7559675" cy="463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19"/>
          <p:cNvSpPr/>
          <p:nvPr/>
        </p:nvSpPr>
        <p:spPr>
          <a:xfrm>
            <a:off x="5641975" y="1484313"/>
            <a:ext cx="2520950" cy="10795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>
                <a:solidFill>
                  <a:schemeClr val="tx1"/>
                </a:solidFill>
              </a:rPr>
              <a:t>Châteauneuf-du-Pape (84)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400" b="1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>
                <a:solidFill>
                  <a:schemeClr val="tx1"/>
                </a:solidFill>
              </a:rPr>
              <a:t>Mouvements fonciers opérés de 1980 à 2010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81565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L’activité de la SAFER. Les Conventions d’Aménagement Foncier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59563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17" name="Rectangle à coins arrondis 16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101725" y="692150"/>
            <a:ext cx="3892550" cy="7651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Des conventions trainant des problématiques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foncières diverses </a:t>
            </a:r>
            <a:endParaRPr lang="fr-FR" sz="20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0181" name="Picture 8" descr="http://upload.wikimedia.org/wikipedia/fr/4/43/Logo_pn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5663" y="4586288"/>
            <a:ext cx="877887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2" name="Picture 4" descr="http://www.terredeliens.org/IMG/tdl-accueil_01.jpg"/>
          <p:cNvPicPr>
            <a:picLocks noChangeAspect="1" noChangeArrowheads="1"/>
          </p:cNvPicPr>
          <p:nvPr/>
        </p:nvPicPr>
        <p:blipFill>
          <a:blip r:embed="rId4"/>
          <a:srcRect l="29352" t="2" r="26128" b="29900"/>
          <a:stretch>
            <a:fillRect/>
          </a:stretch>
        </p:blipFill>
        <p:spPr bwMode="auto">
          <a:xfrm>
            <a:off x="427038" y="5772150"/>
            <a:ext cx="162401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10" descr="http://t0.gstatic.com/images?q=tbn:ANd9GcR_fHcq3GjiGdWKH_4ffrSfrITiIXSaGtqHhK0xvhlr_0XFi0i2yw&amp;t=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9888" y="2781300"/>
            <a:ext cx="172720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à coins arrondis 24"/>
          <p:cNvSpPr/>
          <p:nvPr/>
        </p:nvSpPr>
        <p:spPr>
          <a:xfrm>
            <a:off x="31601" y="1772816"/>
            <a:ext cx="2307411" cy="864096"/>
          </a:xfrm>
          <a:prstGeom prst="roundRect">
            <a:avLst>
              <a:gd name="adj" fmla="val 2756"/>
            </a:avLst>
          </a:prstGeom>
          <a:gradFill>
            <a:gsLst>
              <a:gs pos="58000">
                <a:sysClr val="window" lastClr="FFFFFF">
                  <a:alpha val="20000"/>
                  <a:lumMod val="63000"/>
                </a:sysClr>
              </a:gs>
              <a:gs pos="0">
                <a:sysClr val="window" lastClr="FFFFFF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</a:rPr>
              <a:t>Animation foncière installation</a:t>
            </a:r>
          </a:p>
        </p:txBody>
      </p:sp>
      <p:sp>
        <p:nvSpPr>
          <p:cNvPr id="26" name="Rectangle à coins arrondis 25"/>
          <p:cNvSpPr/>
          <p:nvPr/>
        </p:nvSpPr>
        <p:spPr>
          <a:xfrm>
            <a:off x="3200693" y="1772816"/>
            <a:ext cx="2307411" cy="864096"/>
          </a:xfrm>
          <a:prstGeom prst="roundRect">
            <a:avLst>
              <a:gd name="adj" fmla="val 2756"/>
            </a:avLst>
          </a:prstGeom>
          <a:gradFill>
            <a:gsLst>
              <a:gs pos="58000">
                <a:sysClr val="window" lastClr="FFFFFF">
                  <a:alpha val="20000"/>
                  <a:lumMod val="63000"/>
                </a:sysClr>
              </a:gs>
              <a:gs pos="0">
                <a:sysClr val="window" lastClr="FFFFFF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</a:rPr>
              <a:t>Maîtrise foncière et grands ouvrages</a:t>
            </a:r>
          </a:p>
        </p:txBody>
      </p:sp>
      <p:pic>
        <p:nvPicPr>
          <p:cNvPr id="50190" name="Picture 34" descr="http://www.iter.org/media/www/img/stat/logo/top_logo.png"/>
          <p:cNvPicPr>
            <a:picLocks noChangeAspect="1" noChangeArrowheads="1"/>
          </p:cNvPicPr>
          <p:nvPr/>
        </p:nvPicPr>
        <p:blipFill>
          <a:blip r:embed="rId6"/>
          <a:srcRect r="40079"/>
          <a:stretch>
            <a:fillRect/>
          </a:stretch>
        </p:blipFill>
        <p:spPr bwMode="auto">
          <a:xfrm>
            <a:off x="2884488" y="5772150"/>
            <a:ext cx="29654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1" name="Picture 6" descr="http://www.ufe-electricite.fr/IMG/gif/rte_450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95675" y="3121025"/>
            <a:ext cx="17446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2" name="Picture 8" descr="http://upload.wikimedia.org/wikipedia/fr/1/18/GRTgaz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33750" y="4464050"/>
            <a:ext cx="16700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3" name="Picture 6" descr="http://routedesvinsdeprovence.com/uploads/LOGO%20CRA%20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5663" y="3462338"/>
            <a:ext cx="75565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4" name="Picture 5" descr="http://www.eaurmc.fr/typo3temp/pics/b2bedbb99a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108825" y="4324350"/>
            <a:ext cx="1152525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5" name="Picture 38" descr="http://t1.gstatic.com/images?q=tbn:ANd9GcSQDaED2uOB3s1M8m2PD4tmnhAI_WBnAwOtglaHn4Jtwrl0LguAXA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19888" y="5661025"/>
            <a:ext cx="24130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96" name="Picture 10" descr="http://www.marchesonline.com/mol/logo_an/CONSERVATOIRE_DU_LITTORAL.GIF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372225" y="3408363"/>
            <a:ext cx="23812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à coins arrondis 33"/>
          <p:cNvSpPr/>
          <p:nvPr/>
        </p:nvSpPr>
        <p:spPr>
          <a:xfrm>
            <a:off x="6372200" y="1772816"/>
            <a:ext cx="2307411" cy="1008112"/>
          </a:xfrm>
          <a:prstGeom prst="roundRect">
            <a:avLst>
              <a:gd name="adj" fmla="val 2756"/>
            </a:avLst>
          </a:prstGeom>
          <a:gradFill>
            <a:gsLst>
              <a:gs pos="58000">
                <a:sysClr val="window" lastClr="FFFFFF">
                  <a:alpha val="20000"/>
                  <a:lumMod val="63000"/>
                </a:sysClr>
              </a:gs>
              <a:gs pos="0">
                <a:sysClr val="window" lastClr="FFFFFF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</a:rPr>
              <a:t>Environnement et mesures compensatoires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30353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L’observation foncière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59563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17" name="Rectangle à coins arrondis 16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35" name="Rectangle 10"/>
          <p:cNvSpPr txBox="1">
            <a:spLocks noChangeArrowheads="1"/>
          </p:cNvSpPr>
          <p:nvPr/>
        </p:nvSpPr>
        <p:spPr bwMode="auto">
          <a:xfrm>
            <a:off x="369888" y="1196975"/>
            <a:ext cx="4489450" cy="2736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La Veille foncière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fr-FR" sz="1600" b="1" dirty="0">
              <a:solidFill>
                <a:srgbClr val="669900"/>
              </a:solidFill>
            </a:endParaRPr>
          </a:p>
          <a:p>
            <a:pPr marL="0" indent="0" fontAlgn="auto">
              <a:spcAft>
                <a:spcPts val="0"/>
              </a:spcAft>
              <a:buClr>
                <a:srgbClr val="669900"/>
              </a:buClr>
              <a:buSzPct val="150000"/>
              <a:buFont typeface="Arial" pitchFamily="34" charset="0"/>
              <a:buNone/>
              <a:defRPr/>
            </a:pPr>
            <a:r>
              <a:rPr lang="fr-FR" sz="1600" dirty="0"/>
              <a:t>    </a:t>
            </a:r>
            <a:r>
              <a:rPr lang="fr-FR" sz="1600" b="1" dirty="0"/>
              <a:t>Convention d’Intervention Foncière (CIF)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fr-FR" sz="1600" dirty="0"/>
              <a:t>	- avec les communes (550), soit + de 60 % des communes de la région ;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fr-FR" sz="1600" dirty="0"/>
              <a:t>	- avec les syndicats de rivière ;</a:t>
            </a:r>
          </a:p>
          <a:p>
            <a:pPr indent="19050" fontAlgn="auto">
              <a:spcAft>
                <a:spcPts val="0"/>
              </a:spcAft>
              <a:buFontTx/>
              <a:buChar char="-"/>
              <a:defRPr/>
            </a:pPr>
            <a:r>
              <a:rPr lang="fr-FR" sz="1600" dirty="0"/>
              <a:t> avec l’Agence de l’Eau ;</a:t>
            </a:r>
          </a:p>
          <a:p>
            <a:pPr indent="19050" fontAlgn="auto">
              <a:spcAft>
                <a:spcPts val="0"/>
              </a:spcAft>
              <a:buFontTx/>
              <a:buChar char="-"/>
              <a:defRPr/>
            </a:pPr>
            <a:r>
              <a:rPr lang="fr-FR" sz="1600" dirty="0"/>
              <a:t> avec le Conservatoire du littoral …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fr-FR" sz="1400" dirty="0"/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fr-FR" sz="1400" dirty="0"/>
          </a:p>
        </p:txBody>
      </p:sp>
      <p:pic>
        <p:nvPicPr>
          <p:cNvPr id="52229" name="Picture 2" descr="C:\Users\erwan.marolleau\Desktop\Elements congres\illustrations\cif_08201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73613" y="395288"/>
            <a:ext cx="4414837" cy="318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5420170" y="3933056"/>
            <a:ext cx="3377273" cy="23220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Rectangle 1"/>
          <p:cNvSpPr/>
          <p:nvPr/>
        </p:nvSpPr>
        <p:spPr>
          <a:xfrm>
            <a:off x="404813" y="4797425"/>
            <a:ext cx="4454525" cy="1076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>
                <a:latin typeface="+mn-lt"/>
              </a:rPr>
              <a:t>Information sur les mouvements fonciers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dirty="0">
                <a:latin typeface="+mn-lt"/>
              </a:rPr>
              <a:t>détectés par la SAFER à travers les notifications de vente sur les périmètres définis avec le contractant de la Convention d’Intervention Foncière.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64770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L’observation foncière. Analyse du marché foncier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6588125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17" name="Rectangle à coins arrondis 16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34" name="Rectangle 9"/>
          <p:cNvSpPr txBox="1">
            <a:spLocks noChangeArrowheads="1"/>
          </p:cNvSpPr>
          <p:nvPr/>
        </p:nvSpPr>
        <p:spPr bwMode="auto">
          <a:xfrm>
            <a:off x="744538" y="1125538"/>
            <a:ext cx="7572375" cy="53276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Tx/>
              <a:buNone/>
              <a:defRPr/>
            </a:pPr>
            <a:endParaRPr lang="fr-FR" sz="1200" dirty="0"/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fr-FR" sz="1400" dirty="0"/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fr-FR" sz="1400" b="1" dirty="0"/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fr-FR" sz="1400" dirty="0"/>
          </a:p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fr-FR" sz="1400" dirty="0"/>
              <a:t>	</a:t>
            </a:r>
            <a:endParaRPr lang="fr-FR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Image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3963" y="1341438"/>
            <a:ext cx="4238625" cy="15033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Rectangle à coins arrondis 13"/>
          <p:cNvSpPr/>
          <p:nvPr/>
        </p:nvSpPr>
        <p:spPr>
          <a:xfrm>
            <a:off x="5432941" y="4427488"/>
            <a:ext cx="2307411" cy="864096"/>
          </a:xfrm>
          <a:prstGeom prst="roundRect">
            <a:avLst>
              <a:gd name="adj" fmla="val 2756"/>
            </a:avLst>
          </a:prstGeom>
          <a:gradFill>
            <a:gsLst>
              <a:gs pos="58000">
                <a:sysClr val="window" lastClr="FFFFFF">
                  <a:alpha val="20000"/>
                  <a:lumMod val="63000"/>
                </a:sysClr>
              </a:gs>
              <a:gs pos="0">
                <a:sysClr val="window" lastClr="FFFFFF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</a:rPr>
              <a:t>1 000 actes de rétrocession SAFER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1328485" y="3573016"/>
            <a:ext cx="2307411" cy="2573040"/>
          </a:xfrm>
          <a:prstGeom prst="roundRect">
            <a:avLst>
              <a:gd name="adj" fmla="val 2756"/>
            </a:avLst>
          </a:prstGeom>
          <a:gradFill>
            <a:gsLst>
              <a:gs pos="58000">
                <a:sysClr val="window" lastClr="FFFFFF">
                  <a:alpha val="20000"/>
                  <a:lumMod val="63000"/>
                </a:sysClr>
              </a:gs>
              <a:gs pos="0">
                <a:sysClr val="window" lastClr="FFFFFF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</a:rPr>
              <a:t>La SAFER bénéficie de toutes les notifications hors zone U sur l’ensemble de la région PACA, soit environ </a:t>
            </a: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</a:rPr>
              <a:t>12-15 000 </a:t>
            </a:r>
            <a:r>
              <a:rPr lang="fr-FR" sz="2000" dirty="0">
                <a:solidFill>
                  <a:schemeClr val="accent6">
                    <a:lumMod val="75000"/>
                  </a:schemeClr>
                </a:solidFill>
              </a:rPr>
              <a:t>notifications par an.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294188" y="4459288"/>
            <a:ext cx="503237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4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+</a:t>
            </a:r>
            <a:endParaRPr lang="fr-FR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48863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Le marché foncier en volume en 2012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4714875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323" name="Groupe 24"/>
          <p:cNvGrpSpPr>
            <a:grpSpLocks/>
          </p:cNvGrpSpPr>
          <p:nvPr/>
        </p:nvGrpSpPr>
        <p:grpSpPr bwMode="auto">
          <a:xfrm>
            <a:off x="3132138" y="2746375"/>
            <a:ext cx="2306637" cy="863600"/>
            <a:chOff x="176357" y="4077072"/>
            <a:chExt cx="2307411" cy="864096"/>
          </a:xfrm>
        </p:grpSpPr>
        <p:sp>
          <p:nvSpPr>
            <p:cNvPr id="26" name="Rectangle à coins arrondis 25"/>
            <p:cNvSpPr/>
            <p:nvPr/>
          </p:nvSpPr>
          <p:spPr>
            <a:xfrm>
              <a:off x="176357" y="4077072"/>
              <a:ext cx="2307411" cy="864096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395506" y="4318511"/>
              <a:ext cx="1965984" cy="3701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1">
                      <a:lumMod val="75000"/>
                    </a:schemeClr>
                  </a:solidFill>
                  <a:latin typeface="+mn-lt"/>
                </a:rPr>
                <a:t>Surfaces vendues</a:t>
              </a:r>
            </a:p>
          </p:txBody>
        </p:sp>
      </p:grpSp>
      <p:grpSp>
        <p:nvGrpSpPr>
          <p:cNvPr id="56324" name="Groupe 27"/>
          <p:cNvGrpSpPr>
            <a:grpSpLocks/>
          </p:cNvGrpSpPr>
          <p:nvPr/>
        </p:nvGrpSpPr>
        <p:grpSpPr bwMode="auto">
          <a:xfrm>
            <a:off x="6372225" y="4076700"/>
            <a:ext cx="2306638" cy="865188"/>
            <a:chOff x="176357" y="4077072"/>
            <a:chExt cx="2307411" cy="864096"/>
          </a:xfrm>
        </p:grpSpPr>
        <p:sp>
          <p:nvSpPr>
            <p:cNvPr id="29" name="Rectangle à coins arrondis 28"/>
            <p:cNvSpPr/>
            <p:nvPr/>
          </p:nvSpPr>
          <p:spPr>
            <a:xfrm>
              <a:off x="176357" y="4077072"/>
              <a:ext cx="2307411" cy="864096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395505" y="4292700"/>
              <a:ext cx="1965984" cy="3694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2">
                      <a:lumMod val="75000"/>
                    </a:schemeClr>
                  </a:solidFill>
                  <a:latin typeface="+mn-lt"/>
                </a:rPr>
                <a:t>Valeurs du marché</a:t>
              </a:r>
            </a:p>
          </p:txBody>
        </p:sp>
      </p:grpSp>
      <p:pic>
        <p:nvPicPr>
          <p:cNvPr id="31" name="Picture 3" descr="X:\ETUDES\84\2013\Notaires\images_carto\MF_dép_nbr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8313" y="476250"/>
            <a:ext cx="4572001" cy="3236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052638" y="3257550"/>
            <a:ext cx="4572000" cy="3236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53013" y="1127125"/>
            <a:ext cx="4572000" cy="3236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grpSp>
        <p:nvGrpSpPr>
          <p:cNvPr id="56328" name="Groupe 33"/>
          <p:cNvGrpSpPr>
            <a:grpSpLocks/>
          </p:cNvGrpSpPr>
          <p:nvPr/>
        </p:nvGrpSpPr>
        <p:grpSpPr bwMode="auto">
          <a:xfrm>
            <a:off x="320675" y="3500438"/>
            <a:ext cx="2306638" cy="865187"/>
            <a:chOff x="176357" y="4077072"/>
            <a:chExt cx="2307411" cy="864096"/>
          </a:xfrm>
        </p:grpSpPr>
        <p:sp>
          <p:nvSpPr>
            <p:cNvPr id="35" name="Rectangle à coins arrondis 34"/>
            <p:cNvSpPr/>
            <p:nvPr/>
          </p:nvSpPr>
          <p:spPr>
            <a:xfrm>
              <a:off x="176357" y="4077072"/>
              <a:ext cx="2307411" cy="864096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395505" y="4186471"/>
              <a:ext cx="1965984" cy="6452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accent3">
                      <a:lumMod val="75000"/>
                    </a:schemeClr>
                  </a:solidFill>
                  <a:latin typeface="+mn-lt"/>
                </a:rPr>
                <a:t>Nombre de transactions</a:t>
              </a:r>
            </a:p>
          </p:txBody>
        </p:sp>
      </p:grpSp>
      <p:grpSp>
        <p:nvGrpSpPr>
          <p:cNvPr id="20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21" name="Rectangle à coins arrondis 2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59531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L’analyse du marché foncier par </a:t>
            </a:r>
            <a:r>
              <a:rPr lang="fr-FR" sz="2000" dirty="0" err="1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GéoMarchés</a:t>
            </a:r>
            <a:endParaRPr lang="fr-FR" sz="2000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5811838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21" name="Rectangle à coins arrondis 2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pic>
        <p:nvPicPr>
          <p:cNvPr id="38" name="Picture 2" descr="X:\ETUDES\05\2012\05_PNRQueyras\image_carto\geoMF_0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49900" y="2492375"/>
            <a:ext cx="3846513" cy="2736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extLst/>
        </p:spPr>
      </p:pic>
      <p:grpSp>
        <p:nvGrpSpPr>
          <p:cNvPr id="58373" name="Groupe 38"/>
          <p:cNvGrpSpPr>
            <a:grpSpLocks/>
          </p:cNvGrpSpPr>
          <p:nvPr/>
        </p:nvGrpSpPr>
        <p:grpSpPr bwMode="auto">
          <a:xfrm>
            <a:off x="179388" y="1557338"/>
            <a:ext cx="5616575" cy="5111750"/>
            <a:chOff x="0" y="0"/>
            <a:chExt cx="4950246" cy="5112568"/>
          </a:xfrm>
        </p:grpSpPr>
        <p:sp>
          <p:nvSpPr>
            <p:cNvPr id="40" name="Rectangle à coins arrondis 39"/>
            <p:cNvSpPr/>
            <p:nvPr/>
          </p:nvSpPr>
          <p:spPr>
            <a:xfrm>
              <a:off x="133349" y="114300"/>
              <a:ext cx="4816897" cy="4998268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400" b="1" dirty="0">
                  <a:solidFill>
                    <a:srgbClr val="000000"/>
                  </a:solidFill>
                  <a:ea typeface="Calibri"/>
                  <a:cs typeface="Calibri" pitchFamily="34" charset="0"/>
                </a:rPr>
                <a:t>   L’apport des GéoMarchés pour l’observation et la comparaison des prix</a:t>
              </a:r>
              <a:endParaRPr lang="fr-F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4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rgbClr val="000000"/>
                  </a:solidFill>
                  <a:ea typeface="Calibri"/>
                  <a:cs typeface="Calibri" pitchFamily="34" charset="0"/>
                </a:rPr>
                <a:t>Le « </a:t>
              </a:r>
              <a:r>
                <a:rPr lang="fr-FR" sz="1400" b="1" dirty="0" err="1">
                  <a:solidFill>
                    <a:srgbClr val="000000"/>
                  </a:solidFill>
                  <a:ea typeface="Calibri"/>
                  <a:cs typeface="Calibri" pitchFamily="34" charset="0"/>
                </a:rPr>
                <a:t>GéoMarché</a:t>
              </a:r>
              <a:r>
                <a:rPr lang="fr-FR" sz="1400" b="1" dirty="0">
                  <a:solidFill>
                    <a:srgbClr val="000000"/>
                  </a:solidFill>
                  <a:ea typeface="Calibri"/>
                  <a:cs typeface="Calibri" pitchFamily="34" charset="0"/>
                </a:rPr>
                <a:t> » constitue une entité territoriale sur laquelle on arrive à déterminer une logique et une unité du Marché Foncier agricole réactualisée au-delà des limites communales</a:t>
              </a:r>
              <a:r>
                <a:rPr lang="fr-FR" sz="1000" b="1" dirty="0">
                  <a:solidFill>
                    <a:srgbClr val="000000"/>
                  </a:solidFill>
                  <a:ea typeface="Calibri"/>
                  <a:cs typeface="Calibri" pitchFamily="34" charset="0"/>
                </a:rPr>
                <a:t>,</a:t>
              </a: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algn="just"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sz="1000" b="1" dirty="0">
                <a:solidFill>
                  <a:srgbClr val="000000"/>
                </a:solidFill>
                <a:ea typeface="Calibri"/>
                <a:cs typeface="Calibri" pitchFamily="34" charset="0"/>
              </a:endParaRPr>
            </a:p>
            <a:p>
              <a:pPr fontAlgn="auto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000" dirty="0">
                  <a:solidFill>
                    <a:srgbClr val="FFFFFF"/>
                  </a:solidFill>
                  <a:ea typeface="Calibri"/>
                  <a:cs typeface="Times New Roman"/>
                </a:rPr>
                <a:t> </a:t>
              </a:r>
              <a:endParaRPr lang="fr-FR" sz="1200" dirty="0">
                <a:latin typeface="Times New Roman"/>
                <a:ea typeface="Times New Roman"/>
              </a:endParaRPr>
            </a:p>
          </p:txBody>
        </p:sp>
        <p:pic>
          <p:nvPicPr>
            <p:cNvPr id="58392" name="Picture 2" descr="X:\ETUDES\05\2012\05_PNRQueyras\image_carto\loupe_reduc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-570071">
              <a:off x="0" y="0"/>
              <a:ext cx="4381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8374" name="Groupe 41"/>
          <p:cNvGrpSpPr>
            <a:grpSpLocks/>
          </p:cNvGrpSpPr>
          <p:nvPr/>
        </p:nvGrpSpPr>
        <p:grpSpPr bwMode="auto">
          <a:xfrm>
            <a:off x="360363" y="3662363"/>
            <a:ext cx="5435600" cy="1152525"/>
            <a:chOff x="360281" y="3789040"/>
            <a:chExt cx="5435855" cy="1152128"/>
          </a:xfrm>
        </p:grpSpPr>
        <p:sp>
          <p:nvSpPr>
            <p:cNvPr id="43" name="Pentagone 42"/>
            <p:cNvSpPr/>
            <p:nvPr/>
          </p:nvSpPr>
          <p:spPr>
            <a:xfrm>
              <a:off x="428546" y="3789040"/>
              <a:ext cx="5367590" cy="864889"/>
            </a:xfrm>
            <a:prstGeom prst="homePlate">
              <a:avLst>
                <a:gd name="adj" fmla="val 27425"/>
              </a:avLst>
            </a:prstGeom>
            <a:gradFill flip="none" rotWithShape="1">
              <a:gsLst>
                <a:gs pos="0">
                  <a:schemeClr val="accent6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6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6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dirty="0"/>
            </a:p>
          </p:txBody>
        </p:sp>
        <p:sp>
          <p:nvSpPr>
            <p:cNvPr id="58380" name="ZoneTexte 43"/>
            <p:cNvSpPr txBox="1">
              <a:spLocks noChangeArrowheads="1"/>
            </p:cNvSpPr>
            <p:nvPr/>
          </p:nvSpPr>
          <p:spPr bwMode="auto">
            <a:xfrm>
              <a:off x="602491" y="3987157"/>
              <a:ext cx="238533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1400" b="1">
                  <a:solidFill>
                    <a:schemeClr val="bg1"/>
                  </a:solidFill>
                  <a:latin typeface="Calibri" pitchFamily="34" charset="0"/>
                </a:rPr>
                <a:t>Petites Régions Agricoles</a:t>
              </a:r>
            </a:p>
            <a:p>
              <a:pPr algn="ctr"/>
              <a:r>
                <a:rPr lang="fr-FR" sz="1400" b="1">
                  <a:solidFill>
                    <a:schemeClr val="bg1"/>
                  </a:solidFill>
                  <a:latin typeface="Calibri" pitchFamily="34" charset="0"/>
                </a:rPr>
                <a:t>P.R.A</a:t>
              </a:r>
            </a:p>
          </p:txBody>
        </p:sp>
        <p:cxnSp>
          <p:nvCxnSpPr>
            <p:cNvPr id="45" name="Connecteur droit 44"/>
            <p:cNvCxnSpPr/>
            <p:nvPr/>
          </p:nvCxnSpPr>
          <p:spPr>
            <a:xfrm>
              <a:off x="3275068" y="3789040"/>
              <a:ext cx="0" cy="864889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ZoneTexte 45"/>
            <p:cNvSpPr txBox="1"/>
            <p:nvPr/>
          </p:nvSpPr>
          <p:spPr>
            <a:xfrm>
              <a:off x="360281" y="4571407"/>
              <a:ext cx="696945" cy="369761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bg1"/>
                  </a:solidFill>
                  <a:latin typeface="+mn-lt"/>
                </a:rPr>
                <a:t>1946</a:t>
              </a:r>
              <a:endParaRPr lang="fr-FR" sz="14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2854360" y="4563473"/>
              <a:ext cx="698533" cy="36976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bg1"/>
                  </a:solidFill>
                  <a:latin typeface="+mn-lt"/>
                </a:rPr>
                <a:t>2000</a:t>
              </a:r>
              <a:endParaRPr lang="fr-FR" sz="14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8384" name="ZoneTexte 47"/>
            <p:cNvSpPr txBox="1">
              <a:spLocks noChangeArrowheads="1"/>
            </p:cNvSpPr>
            <p:nvPr/>
          </p:nvSpPr>
          <p:spPr bwMode="auto">
            <a:xfrm>
              <a:off x="3203848" y="4077072"/>
              <a:ext cx="119725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solidFill>
                    <a:schemeClr val="bg1"/>
                  </a:solidFill>
                  <a:latin typeface="Calibri" pitchFamily="34" charset="0"/>
                </a:rPr>
                <a:t>GéoTerroirs</a:t>
              </a:r>
            </a:p>
          </p:txBody>
        </p:sp>
        <p:cxnSp>
          <p:nvCxnSpPr>
            <p:cNvPr id="49" name="Connecteur droit 48"/>
            <p:cNvCxnSpPr/>
            <p:nvPr/>
          </p:nvCxnSpPr>
          <p:spPr>
            <a:xfrm>
              <a:off x="4356205" y="3798562"/>
              <a:ext cx="0" cy="864889"/>
            </a:xfrm>
            <a:prstGeom prst="line">
              <a:avLst/>
            </a:prstGeom>
            <a:ln w="38100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ZoneTexte 49"/>
            <p:cNvSpPr txBox="1"/>
            <p:nvPr/>
          </p:nvSpPr>
          <p:spPr>
            <a:xfrm>
              <a:off x="4052979" y="4563473"/>
              <a:ext cx="696945" cy="36976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bg1"/>
                  </a:solidFill>
                  <a:latin typeface="+mn-lt"/>
                </a:rPr>
                <a:t>2012</a:t>
              </a:r>
              <a:endParaRPr lang="fr-FR" sz="14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8387" name="ZoneTexte 50"/>
            <p:cNvSpPr txBox="1">
              <a:spLocks noChangeArrowheads="1"/>
            </p:cNvSpPr>
            <p:nvPr/>
          </p:nvSpPr>
          <p:spPr bwMode="auto">
            <a:xfrm>
              <a:off x="4378088" y="4233616"/>
              <a:ext cx="12586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solidFill>
                    <a:schemeClr val="bg1"/>
                  </a:solidFill>
                  <a:latin typeface="Calibri" pitchFamily="34" charset="0"/>
                </a:rPr>
                <a:t>GéoMarchés</a:t>
              </a:r>
            </a:p>
          </p:txBody>
        </p:sp>
        <p:sp>
          <p:nvSpPr>
            <p:cNvPr id="58388" name="ZoneTexte 51"/>
            <p:cNvSpPr txBox="1">
              <a:spLocks noChangeArrowheads="1"/>
            </p:cNvSpPr>
            <p:nvPr/>
          </p:nvSpPr>
          <p:spPr bwMode="auto">
            <a:xfrm>
              <a:off x="4376552" y="3862449"/>
              <a:ext cx="119725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solidFill>
                    <a:schemeClr val="bg1"/>
                  </a:solidFill>
                  <a:latin typeface="Calibri" pitchFamily="34" charset="0"/>
                </a:rPr>
                <a:t>GéoTerroirs</a:t>
              </a:r>
            </a:p>
          </p:txBody>
        </p:sp>
      </p:grpSp>
      <p:sp>
        <p:nvSpPr>
          <p:cNvPr id="53" name="Flèche droite 52"/>
          <p:cNvSpPr/>
          <p:nvPr/>
        </p:nvSpPr>
        <p:spPr>
          <a:xfrm rot="5400000">
            <a:off x="4664076" y="4759325"/>
            <a:ext cx="1033462" cy="338137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4" name="Rectangle à coins arrondis 53"/>
          <p:cNvSpPr/>
          <p:nvPr/>
        </p:nvSpPr>
        <p:spPr>
          <a:xfrm>
            <a:off x="395536" y="5445226"/>
            <a:ext cx="5208688" cy="1152129"/>
          </a:xfrm>
          <a:prstGeom prst="roundRect">
            <a:avLst>
              <a:gd name="adj" fmla="val 2756"/>
            </a:avLst>
          </a:prstGeom>
          <a:gradFill>
            <a:gsLst>
              <a:gs pos="58000">
                <a:sysClr val="window" lastClr="FFFFFF">
                  <a:alpha val="20000"/>
                  <a:lumMod val="63000"/>
                </a:sysClr>
              </a:gs>
              <a:gs pos="0">
                <a:sysClr val="window" lastClr="FFFFFF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285750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b="1" dirty="0">
                <a:solidFill>
                  <a:srgbClr val="000000"/>
                </a:solidFill>
                <a:ea typeface="Calibri"/>
                <a:cs typeface="Calibri" pitchFamily="34" charset="0"/>
              </a:rPr>
              <a:t>Meilleure possibilité de  comparer les prix  sur tout le territoire régional.</a:t>
            </a:r>
          </a:p>
          <a:p>
            <a:pPr marL="285750" indent="-28575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fr-FR" b="1" dirty="0">
                <a:solidFill>
                  <a:srgbClr val="000000"/>
                </a:solidFill>
                <a:ea typeface="Calibri"/>
                <a:cs typeface="Calibri" pitchFamily="34" charset="0"/>
              </a:rPr>
              <a:t>Amélioration de la segmentation du Marché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011238" y="0"/>
            <a:ext cx="7646987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L’analyse du marché foncier. La segmentation des marchés</a:t>
            </a:r>
          </a:p>
        </p:txBody>
      </p:sp>
      <p:cxnSp>
        <p:nvCxnSpPr>
          <p:cNvPr id="23" name="Connecteur droit 22"/>
          <p:cNvCxnSpPr/>
          <p:nvPr/>
        </p:nvCxnSpPr>
        <p:spPr>
          <a:xfrm>
            <a:off x="1152525" y="431800"/>
            <a:ext cx="75057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21" name="Rectangle à coins arrondis 2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3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26" name="Flèche droite 25"/>
          <p:cNvSpPr/>
          <p:nvPr/>
        </p:nvSpPr>
        <p:spPr>
          <a:xfrm>
            <a:off x="2719388" y="4246563"/>
            <a:ext cx="2536825" cy="622300"/>
          </a:xfrm>
          <a:prstGeom prst="rightArrow">
            <a:avLst>
              <a:gd name="adj1" fmla="val 100000"/>
              <a:gd name="adj2" fmla="val 34371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3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3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3 segments</a:t>
            </a:r>
          </a:p>
        </p:txBody>
      </p:sp>
      <p:sp>
        <p:nvSpPr>
          <p:cNvPr id="27" name="Flèche droite 26"/>
          <p:cNvSpPr/>
          <p:nvPr/>
        </p:nvSpPr>
        <p:spPr>
          <a:xfrm>
            <a:off x="2719838" y="2276872"/>
            <a:ext cx="2500233" cy="622189"/>
          </a:xfrm>
          <a:prstGeom prst="rightArrow">
            <a:avLst>
              <a:gd name="adj1" fmla="val 100000"/>
              <a:gd name="adj2" fmla="val 34371"/>
            </a:avLst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dirty="0">
                <a:solidFill>
                  <a:schemeClr val="bg1"/>
                </a:solidFill>
              </a:rPr>
              <a:t>3 segments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1011238" y="482600"/>
            <a:ext cx="5792787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Méthodologie définissant 6 segments</a:t>
            </a:r>
          </a:p>
        </p:txBody>
      </p:sp>
      <p:sp>
        <p:nvSpPr>
          <p:cNvPr id="29" name="Rectangle à coins arrondis 28"/>
          <p:cNvSpPr/>
          <p:nvPr/>
        </p:nvSpPr>
        <p:spPr>
          <a:xfrm>
            <a:off x="1127125" y="3994150"/>
            <a:ext cx="1012825" cy="1552575"/>
          </a:xfrm>
          <a:prstGeom prst="roundRect">
            <a:avLst>
              <a:gd name="adj" fmla="val 4868"/>
            </a:avLst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/>
              </a:gs>
            </a:gsLst>
            <a:lin ang="13500000" scaled="1"/>
            <a:tileRect/>
          </a:gra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" name="Rectangle à coins arrondis 29"/>
          <p:cNvSpPr/>
          <p:nvPr/>
        </p:nvSpPr>
        <p:spPr>
          <a:xfrm>
            <a:off x="1117600" y="2276475"/>
            <a:ext cx="1031875" cy="1638300"/>
          </a:xfrm>
          <a:prstGeom prst="roundRect">
            <a:avLst>
              <a:gd name="adj" fmla="val 4948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1" name="ZoneTexte 49"/>
          <p:cNvSpPr txBox="1"/>
          <p:nvPr/>
        </p:nvSpPr>
        <p:spPr>
          <a:xfrm>
            <a:off x="1144588" y="2847975"/>
            <a:ext cx="908050" cy="4365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tx2">
                    <a:lumMod val="75000"/>
                  </a:schemeClr>
                </a:solidFill>
              </a:rPr>
              <a:t>Bâti</a:t>
            </a:r>
          </a:p>
        </p:txBody>
      </p:sp>
      <p:sp>
        <p:nvSpPr>
          <p:cNvPr id="32" name="ZoneTexte 52"/>
          <p:cNvSpPr txBox="1"/>
          <p:nvPr/>
        </p:nvSpPr>
        <p:spPr>
          <a:xfrm>
            <a:off x="1073150" y="4221163"/>
            <a:ext cx="1111250" cy="43656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accent3">
                    <a:lumMod val="50000"/>
                  </a:schemeClr>
                </a:solidFill>
              </a:rPr>
              <a:t>Non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accent3">
                    <a:lumMod val="50000"/>
                  </a:schemeClr>
                </a:solidFill>
              </a:rPr>
              <a:t>bâti</a:t>
            </a:r>
          </a:p>
        </p:txBody>
      </p:sp>
      <p:sp>
        <p:nvSpPr>
          <p:cNvPr id="60429" name="ZoneTexte 32"/>
          <p:cNvSpPr txBox="1">
            <a:spLocks noChangeArrowheads="1"/>
          </p:cNvSpPr>
          <p:nvPr/>
        </p:nvSpPr>
        <p:spPr bwMode="auto">
          <a:xfrm>
            <a:off x="147638" y="1268413"/>
            <a:ext cx="31924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>
                <a:latin typeface="Calibri" pitchFamily="34" charset="0"/>
              </a:rPr>
              <a:t>Marché foncier global </a:t>
            </a:r>
          </a:p>
          <a:p>
            <a:pPr algn="ctr"/>
            <a:r>
              <a:rPr lang="fr-FR">
                <a:latin typeface="Calibri" pitchFamily="34" charset="0"/>
              </a:rPr>
              <a:t>(notifications + rétrocessions)</a:t>
            </a:r>
          </a:p>
        </p:txBody>
      </p:sp>
      <p:grpSp>
        <p:nvGrpSpPr>
          <p:cNvPr id="60430" name="Groupe 33"/>
          <p:cNvGrpSpPr>
            <a:grpSpLocks/>
          </p:cNvGrpSpPr>
          <p:nvPr/>
        </p:nvGrpSpPr>
        <p:grpSpPr bwMode="auto">
          <a:xfrm>
            <a:off x="5429250" y="4005263"/>
            <a:ext cx="2095500" cy="2592387"/>
            <a:chOff x="5429692" y="4005064"/>
            <a:chExt cx="2094636" cy="2592288"/>
          </a:xfrm>
        </p:grpSpPr>
        <p:sp>
          <p:nvSpPr>
            <p:cNvPr id="35" name="Rectangle à coins arrondis 34"/>
            <p:cNvSpPr/>
            <p:nvPr/>
          </p:nvSpPr>
          <p:spPr>
            <a:xfrm>
              <a:off x="5531013" y="4005064"/>
              <a:ext cx="1909295" cy="2592288"/>
            </a:xfrm>
            <a:prstGeom prst="roundRect">
              <a:avLst>
                <a:gd name="adj" fmla="val 4868"/>
              </a:avLst>
            </a:prstGeom>
            <a:gradFill>
              <a:gsLst>
                <a:gs pos="95000">
                  <a:sysClr val="window" lastClr="FFFFFF">
                    <a:alpha val="20000"/>
                    <a:lumMod val="63000"/>
                  </a:sysClr>
                </a:gs>
                <a:gs pos="80000">
                  <a:sysClr val="window" lastClr="FFFFFF"/>
                </a:gs>
              </a:gsLst>
              <a:path path="circle">
                <a:fillToRect r="100000" b="100000"/>
              </a:path>
            </a:gra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07419" y="4633690"/>
              <a:ext cx="1716967" cy="59846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>
                  <a:solidFill>
                    <a:schemeClr val="bg1"/>
                  </a:solidFill>
                </a:rPr>
                <a:t>Potentiel Constructible</a:t>
              </a:r>
            </a:p>
          </p:txBody>
        </p:sp>
        <p:sp>
          <p:nvSpPr>
            <p:cNvPr id="55" name="ZoneTexte 52"/>
            <p:cNvSpPr txBox="1"/>
            <p:nvPr/>
          </p:nvSpPr>
          <p:spPr>
            <a:xfrm>
              <a:off x="5429692" y="4005064"/>
              <a:ext cx="2094636" cy="70323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/>
                <a:t>Terrain vendu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/>
                <a:t>pour un usage :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5607419" y="5906816"/>
              <a:ext cx="1721728" cy="59846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>
                  <a:solidFill>
                    <a:schemeClr val="bg1"/>
                  </a:solidFill>
                </a:rPr>
                <a:t>Agricole et /où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>
                  <a:solidFill>
                    <a:schemeClr val="bg1"/>
                  </a:solidFill>
                </a:rPr>
                <a:t> Naturel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607419" y="5262316"/>
              <a:ext cx="1721728" cy="5984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>
                  <a:solidFill>
                    <a:schemeClr val="bg1"/>
                  </a:solidFill>
                </a:rPr>
                <a:t>Loisirs /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>
                  <a:solidFill>
                    <a:schemeClr val="bg1"/>
                  </a:solidFill>
                </a:rPr>
                <a:t>Jardins</a:t>
              </a:r>
            </a:p>
          </p:txBody>
        </p:sp>
      </p:grpSp>
      <p:sp>
        <p:nvSpPr>
          <p:cNvPr id="58" name="ZoneTexte 49"/>
          <p:cNvSpPr txBox="1"/>
          <p:nvPr/>
        </p:nvSpPr>
        <p:spPr>
          <a:xfrm rot="16200000">
            <a:off x="4358481" y="2042319"/>
            <a:ext cx="1941513" cy="2190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b="1" u="sng" dirty="0">
                <a:solidFill>
                  <a:srgbClr val="404040"/>
                </a:solidFill>
                <a:ea typeface="Times New Roman"/>
                <a:cs typeface="Times New Roman"/>
              </a:rPr>
              <a:t> Potentiel   Agricole </a:t>
            </a:r>
            <a:endParaRPr lang="fr-FR" sz="3200" b="1" dirty="0">
              <a:latin typeface="Times New Roman"/>
              <a:ea typeface="Times New Roman"/>
            </a:endParaRPr>
          </a:p>
        </p:txBody>
      </p:sp>
      <p:grpSp>
        <p:nvGrpSpPr>
          <p:cNvPr id="60432" name="Groupe 58"/>
          <p:cNvGrpSpPr>
            <a:grpSpLocks/>
          </p:cNvGrpSpPr>
          <p:nvPr/>
        </p:nvGrpSpPr>
        <p:grpSpPr bwMode="auto">
          <a:xfrm>
            <a:off x="5508625" y="938213"/>
            <a:ext cx="1976438" cy="2487612"/>
            <a:chOff x="5521009" y="2360265"/>
            <a:chExt cx="1032886" cy="1638300"/>
          </a:xfrm>
        </p:grpSpPr>
        <p:sp>
          <p:nvSpPr>
            <p:cNvPr id="60" name="Rectangle à coins arrondis 59"/>
            <p:cNvSpPr/>
            <p:nvPr/>
          </p:nvSpPr>
          <p:spPr>
            <a:xfrm>
              <a:off x="5521009" y="2360265"/>
              <a:ext cx="1032886" cy="1638300"/>
            </a:xfrm>
            <a:prstGeom prst="roundRect">
              <a:avLst>
                <a:gd name="adj" fmla="val 4948"/>
              </a:avLst>
            </a:prstGeom>
            <a:gradFill>
              <a:gsLst>
                <a:gs pos="95000">
                  <a:sysClr val="window" lastClr="FFFFFF">
                    <a:alpha val="20000"/>
                    <a:lumMod val="63000"/>
                  </a:sysClr>
                </a:gs>
                <a:gs pos="9000">
                  <a:sysClr val="window" lastClr="FFFFFF"/>
                </a:gs>
              </a:gsLst>
              <a:path path="circle">
                <a:fillToRect r="100000" b="100000"/>
              </a:path>
            </a:gra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582401" y="2779511"/>
              <a:ext cx="911760" cy="37115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>
                  <a:solidFill>
                    <a:schemeClr val="bg1"/>
                  </a:solidFill>
                </a:rPr>
                <a:t>+ de 3ha</a:t>
              </a:r>
            </a:p>
          </p:txBody>
        </p:sp>
        <p:sp>
          <p:nvSpPr>
            <p:cNvPr id="62" name="ZoneTexte 49"/>
            <p:cNvSpPr txBox="1"/>
            <p:nvPr/>
          </p:nvSpPr>
          <p:spPr>
            <a:xfrm>
              <a:off x="5548387" y="2379084"/>
              <a:ext cx="907612" cy="43701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/>
                <a:t>Bâti vendu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/>
                <a:t>avec </a:t>
              </a:r>
              <a:r>
                <a:rPr lang="fr-FR" b="1" dirty="0"/>
                <a:t>:</a:t>
              </a: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582401" y="3179938"/>
              <a:ext cx="911760" cy="3701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>
                  <a:solidFill>
                    <a:schemeClr val="bg1"/>
                  </a:solidFill>
                </a:rPr>
                <a:t>1ha à 3ha</a:t>
              </a: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5582401" y="3579319"/>
              <a:ext cx="911760" cy="37115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600" b="1" dirty="0">
                  <a:solidFill>
                    <a:schemeClr val="bg1"/>
                  </a:solidFill>
                </a:rPr>
                <a:t>- de 1ha</a:t>
              </a:r>
            </a:p>
          </p:txBody>
        </p:sp>
      </p:grpSp>
      <p:sp>
        <p:nvSpPr>
          <p:cNvPr id="65" name="Rectangle à coins arrondis 64"/>
          <p:cNvSpPr/>
          <p:nvPr/>
        </p:nvSpPr>
        <p:spPr>
          <a:xfrm>
            <a:off x="611188" y="1989138"/>
            <a:ext cx="2108200" cy="3744912"/>
          </a:xfrm>
          <a:prstGeom prst="roundRect">
            <a:avLst>
              <a:gd name="adj" fmla="val 4014"/>
            </a:avLst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/>
          <p:cNvSpPr txBox="1"/>
          <p:nvPr/>
        </p:nvSpPr>
        <p:spPr>
          <a:xfrm>
            <a:off x="971550" y="509588"/>
            <a:ext cx="8077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Répartition du Marché par segments. Exemple du Département 13 en 2012 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311150" y="5795963"/>
            <a:ext cx="3232150" cy="369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Non bâti</a:t>
            </a:r>
          </a:p>
        </p:txBody>
      </p:sp>
      <p:sp>
        <p:nvSpPr>
          <p:cNvPr id="26" name="ZoneTexte 25"/>
          <p:cNvSpPr txBox="1"/>
          <p:nvPr/>
        </p:nvSpPr>
        <p:spPr>
          <a:xfrm rot="16200000">
            <a:off x="2940844" y="4899819"/>
            <a:ext cx="912812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latin typeface="+mn-lt"/>
              </a:rPr>
              <a:t>Millions d’€</a:t>
            </a:r>
          </a:p>
        </p:txBody>
      </p:sp>
      <p:grpSp>
        <p:nvGrpSpPr>
          <p:cNvPr id="62468" name="Groupe 28"/>
          <p:cNvGrpSpPr>
            <a:grpSpLocks/>
          </p:cNvGrpSpPr>
          <p:nvPr/>
        </p:nvGrpSpPr>
        <p:grpSpPr bwMode="auto">
          <a:xfrm>
            <a:off x="4392613" y="1162050"/>
            <a:ext cx="1187450" cy="1690688"/>
            <a:chOff x="5521009" y="2360265"/>
            <a:chExt cx="1032886" cy="1638300"/>
          </a:xfrm>
        </p:grpSpPr>
        <p:sp>
          <p:nvSpPr>
            <p:cNvPr id="30" name="Rectangle à coins arrondis 29"/>
            <p:cNvSpPr/>
            <p:nvPr/>
          </p:nvSpPr>
          <p:spPr>
            <a:xfrm>
              <a:off x="5521009" y="2360265"/>
              <a:ext cx="1032886" cy="1638300"/>
            </a:xfrm>
            <a:prstGeom prst="roundRect">
              <a:avLst>
                <a:gd name="adj" fmla="val 4948"/>
              </a:avLst>
            </a:prstGeom>
            <a:gradFill>
              <a:gsLst>
                <a:gs pos="95000">
                  <a:sysClr val="window" lastClr="FFFFFF">
                    <a:alpha val="20000"/>
                    <a:lumMod val="63000"/>
                  </a:sysClr>
                </a:gs>
                <a:gs pos="80000">
                  <a:sysClr val="window" lastClr="FFFFFF"/>
                </a:gs>
              </a:gsLst>
              <a:path path="circle">
                <a:fillToRect r="100000" b="100000"/>
              </a:path>
            </a:gra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581767" y="2778685"/>
              <a:ext cx="912750" cy="37073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</a:rPr>
                <a:t>+ de 3ha</a:t>
              </a:r>
            </a:p>
          </p:txBody>
        </p:sp>
        <p:sp>
          <p:nvSpPr>
            <p:cNvPr id="32" name="ZoneTexte 49"/>
            <p:cNvSpPr txBox="1"/>
            <p:nvPr/>
          </p:nvSpPr>
          <p:spPr>
            <a:xfrm>
              <a:off x="5548626" y="2378725"/>
              <a:ext cx="907227" cy="43688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/>
                <a:t>Bâti vendu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/>
                <a:t>avec :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581767" y="3180184"/>
              <a:ext cx="912750" cy="3707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</a:rPr>
                <a:t>1ha à 3ha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581767" y="3580145"/>
              <a:ext cx="912750" cy="37073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</a:rPr>
                <a:t>- de 1ha</a:t>
              </a:r>
            </a:p>
          </p:txBody>
        </p:sp>
      </p:grpSp>
      <p:grpSp>
        <p:nvGrpSpPr>
          <p:cNvPr id="62469" name="Groupe 34"/>
          <p:cNvGrpSpPr>
            <a:grpSpLocks/>
          </p:cNvGrpSpPr>
          <p:nvPr/>
        </p:nvGrpSpPr>
        <p:grpSpPr bwMode="auto">
          <a:xfrm>
            <a:off x="3635375" y="4005263"/>
            <a:ext cx="1314450" cy="2008187"/>
            <a:chOff x="5429690" y="4005064"/>
            <a:chExt cx="2094636" cy="2592289"/>
          </a:xfrm>
        </p:grpSpPr>
        <p:sp>
          <p:nvSpPr>
            <p:cNvPr id="36" name="Rectangle à coins arrondis 35"/>
            <p:cNvSpPr/>
            <p:nvPr/>
          </p:nvSpPr>
          <p:spPr>
            <a:xfrm>
              <a:off x="5531012" y="4005065"/>
              <a:ext cx="1909295" cy="2592288"/>
            </a:xfrm>
            <a:prstGeom prst="roundRect">
              <a:avLst>
                <a:gd name="adj" fmla="val 4868"/>
              </a:avLst>
            </a:prstGeom>
            <a:gradFill>
              <a:gsLst>
                <a:gs pos="95000">
                  <a:sysClr val="window" lastClr="FFFFFF">
                    <a:alpha val="20000"/>
                    <a:lumMod val="63000"/>
                  </a:sysClr>
                </a:gs>
                <a:gs pos="80000">
                  <a:sysClr val="window" lastClr="FFFFFF"/>
                </a:gs>
              </a:gsLst>
              <a:path path="circle">
                <a:fillToRect r="100000" b="100000"/>
              </a:path>
            </a:gradFill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609303" y="4634180"/>
              <a:ext cx="1715173" cy="598378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bg1"/>
                  </a:solidFill>
                </a:rPr>
                <a:t>Potentiel Constructible</a:t>
              </a:r>
            </a:p>
          </p:txBody>
        </p:sp>
        <p:sp>
          <p:nvSpPr>
            <p:cNvPr id="38" name="ZoneTexte 52"/>
            <p:cNvSpPr txBox="1"/>
            <p:nvPr/>
          </p:nvSpPr>
          <p:spPr>
            <a:xfrm>
              <a:off x="5429690" y="4005064"/>
              <a:ext cx="2094636" cy="70288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/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/>
                <a:t>Terrain vendu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/>
                <a:t>pour un usage :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609303" y="5906759"/>
              <a:ext cx="1720232" cy="59837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bg1"/>
                  </a:solidFill>
                </a:rPr>
                <a:t>Agricole et /où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bg1"/>
                  </a:solidFill>
                </a:rPr>
                <a:t> Naturel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609303" y="5263298"/>
              <a:ext cx="1720232" cy="59837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b="1" dirty="0">
                  <a:solidFill>
                    <a:schemeClr val="bg1"/>
                  </a:solidFill>
                </a:rPr>
                <a:t>Loisirs - Jardins</a:t>
              </a:r>
            </a:p>
          </p:txBody>
        </p:sp>
      </p:grpSp>
      <p:sp>
        <p:nvSpPr>
          <p:cNvPr id="48" name="ZoneTexte 47"/>
          <p:cNvSpPr txBox="1"/>
          <p:nvPr/>
        </p:nvSpPr>
        <p:spPr>
          <a:xfrm rot="16200000">
            <a:off x="8378825" y="4857750"/>
            <a:ext cx="914400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latin typeface="+mn-lt"/>
              </a:rPr>
              <a:t>Millions d’€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5729288" y="5795963"/>
            <a:ext cx="3233737" cy="369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b="1" i="1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Bâti</a:t>
            </a:r>
          </a:p>
        </p:txBody>
      </p:sp>
      <p:sp>
        <p:nvSpPr>
          <p:cNvPr id="47" name="Rectangle à coins arrondis 46"/>
          <p:cNvSpPr/>
          <p:nvPr/>
        </p:nvSpPr>
        <p:spPr>
          <a:xfrm>
            <a:off x="223838" y="1074738"/>
            <a:ext cx="3411537" cy="5146675"/>
          </a:xfrm>
          <a:prstGeom prst="roundRect">
            <a:avLst>
              <a:gd name="adj" fmla="val 4014"/>
            </a:avLst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0" name="Rectangle à coins arrondis 49"/>
          <p:cNvSpPr/>
          <p:nvPr/>
        </p:nvSpPr>
        <p:spPr>
          <a:xfrm>
            <a:off x="5624513" y="1085850"/>
            <a:ext cx="3411537" cy="5146675"/>
          </a:xfrm>
          <a:prstGeom prst="roundRect">
            <a:avLst>
              <a:gd name="adj" fmla="val 4014"/>
            </a:avLst>
          </a:prstGeom>
          <a:noFill/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aphicFrame>
        <p:nvGraphicFramePr>
          <p:cNvPr id="41" name="Graphique 40"/>
          <p:cNvGraphicFramePr>
            <a:graphicFrameLocks/>
          </p:cNvGraphicFramePr>
          <p:nvPr/>
        </p:nvGraphicFramePr>
        <p:xfrm>
          <a:off x="199038" y="1196244"/>
          <a:ext cx="3295650" cy="451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Graphique 41"/>
          <p:cNvGraphicFramePr>
            <a:graphicFrameLocks/>
          </p:cNvGraphicFramePr>
          <p:nvPr/>
        </p:nvGraphicFramePr>
        <p:xfrm>
          <a:off x="5665211" y="1195716"/>
          <a:ext cx="3295650" cy="451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3" name="Rectangle 42"/>
          <p:cNvSpPr/>
          <p:nvPr/>
        </p:nvSpPr>
        <p:spPr>
          <a:xfrm>
            <a:off x="1011238" y="0"/>
            <a:ext cx="7646987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L’analyse du marché foncier. La segmentation des marchés</a:t>
            </a:r>
          </a:p>
        </p:txBody>
      </p:sp>
      <p:cxnSp>
        <p:nvCxnSpPr>
          <p:cNvPr id="45" name="Connecteur droit 44"/>
          <p:cNvCxnSpPr/>
          <p:nvPr/>
        </p:nvCxnSpPr>
        <p:spPr>
          <a:xfrm>
            <a:off x="1152525" y="431800"/>
            <a:ext cx="75057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49" name="Rectangle à coins arrondis 48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52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996950" y="2014538"/>
            <a:ext cx="6888163" cy="220662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pSp>
        <p:nvGrpSpPr>
          <p:cNvPr id="11266" name="Groupe 2"/>
          <p:cNvGrpSpPr>
            <a:grpSpLocks/>
          </p:cNvGrpSpPr>
          <p:nvPr/>
        </p:nvGrpSpPr>
        <p:grpSpPr bwMode="auto">
          <a:xfrm>
            <a:off x="812800" y="2016125"/>
            <a:ext cx="2389188" cy="2243138"/>
            <a:chOff x="1835150" y="1340768"/>
            <a:chExt cx="2389709" cy="2242762"/>
          </a:xfrm>
        </p:grpSpPr>
        <p:sp>
          <p:nvSpPr>
            <p:cNvPr id="4" name="Rectangle à coins arrondis 3"/>
            <p:cNvSpPr/>
            <p:nvPr/>
          </p:nvSpPr>
          <p:spPr>
            <a:xfrm>
              <a:off x="2006637" y="1340768"/>
              <a:ext cx="2205519" cy="2204668"/>
            </a:xfrm>
            <a:prstGeom prst="roundRect">
              <a:avLst>
                <a:gd name="adj" fmla="val 0"/>
              </a:avLst>
            </a:prstGeom>
            <a:solidFill>
              <a:srgbClr val="67B3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1835150" y="1448700"/>
              <a:ext cx="828856" cy="688860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11280" name="Rectangle 5"/>
            <p:cNvSpPr>
              <a:spLocks noChangeArrowheads="1"/>
            </p:cNvSpPr>
            <p:nvPr/>
          </p:nvSpPr>
          <p:spPr bwMode="auto">
            <a:xfrm>
              <a:off x="2043860" y="2321646"/>
              <a:ext cx="2180999" cy="1261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800">
                  <a:solidFill>
                    <a:schemeClr val="bg1"/>
                  </a:solidFill>
                  <a:latin typeface="Century Gothic" pitchFamily="34" charset="0"/>
                </a:rPr>
                <a:t>Rappel historique</a:t>
              </a:r>
            </a:p>
            <a:p>
              <a:endParaRPr lang="fr-FR" sz="200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sp>
        <p:nvSpPr>
          <p:cNvPr id="7" name="Freeform 7"/>
          <p:cNvSpPr>
            <a:spLocks/>
          </p:cNvSpPr>
          <p:nvPr/>
        </p:nvSpPr>
        <p:spPr bwMode="auto">
          <a:xfrm>
            <a:off x="3276600" y="2254250"/>
            <a:ext cx="292100" cy="244475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1268" name="Rectangle 7"/>
          <p:cNvSpPr>
            <a:spLocks noChangeArrowheads="1"/>
          </p:cNvSpPr>
          <p:nvPr/>
        </p:nvSpPr>
        <p:spPr bwMode="auto">
          <a:xfrm>
            <a:off x="3549650" y="2160588"/>
            <a:ext cx="2390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67B3DF"/>
                </a:solidFill>
                <a:latin typeface="Century Gothic" pitchFamily="34" charset="0"/>
              </a:rPr>
              <a:t>Pourquoi la SAFER</a:t>
            </a: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281363" y="2782888"/>
            <a:ext cx="292100" cy="242887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1270" name="Rectangle 9"/>
          <p:cNvSpPr>
            <a:spLocks noChangeArrowheads="1"/>
          </p:cNvSpPr>
          <p:nvPr/>
        </p:nvSpPr>
        <p:spPr bwMode="auto">
          <a:xfrm>
            <a:off x="3546475" y="2695575"/>
            <a:ext cx="3530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67B3DF"/>
                </a:solidFill>
                <a:latin typeface="Century Gothic" pitchFamily="34" charset="0"/>
              </a:rPr>
              <a:t>Création de la SAFER Paca</a:t>
            </a:r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3276600" y="3286125"/>
            <a:ext cx="292100" cy="244475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1272" name="Rectangle 11"/>
          <p:cNvSpPr>
            <a:spLocks noChangeArrowheads="1"/>
          </p:cNvSpPr>
          <p:nvPr/>
        </p:nvSpPr>
        <p:spPr bwMode="auto">
          <a:xfrm>
            <a:off x="3541713" y="3200400"/>
            <a:ext cx="3508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67B3DF"/>
                </a:solidFill>
                <a:latin typeface="Century Gothic" pitchFamily="34" charset="0"/>
              </a:rPr>
              <a:t>La SAFER Paca aujourd’hui</a:t>
            </a:r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3271838" y="3790950"/>
            <a:ext cx="293687" cy="242888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1274" name="Rectangle 13"/>
          <p:cNvSpPr>
            <a:spLocks noChangeArrowheads="1"/>
          </p:cNvSpPr>
          <p:nvPr/>
        </p:nvSpPr>
        <p:spPr bwMode="auto">
          <a:xfrm>
            <a:off x="3538538" y="3703638"/>
            <a:ext cx="16811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67B3DF"/>
                </a:solidFill>
                <a:latin typeface="Century Gothic" pitchFamily="34" charset="0"/>
              </a:rPr>
              <a:t>Nos moyens</a:t>
            </a:r>
          </a:p>
        </p:txBody>
      </p:sp>
      <p:cxnSp>
        <p:nvCxnSpPr>
          <p:cNvPr id="15" name="Connecteur droit 14"/>
          <p:cNvCxnSpPr/>
          <p:nvPr/>
        </p:nvCxnSpPr>
        <p:spPr>
          <a:xfrm>
            <a:off x="3690938" y="2592388"/>
            <a:ext cx="3689350" cy="0"/>
          </a:xfrm>
          <a:prstGeom prst="line">
            <a:avLst/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3686175" y="3194050"/>
            <a:ext cx="3689350" cy="0"/>
          </a:xfrm>
          <a:prstGeom prst="line">
            <a:avLst/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3683000" y="3697288"/>
            <a:ext cx="3689350" cy="0"/>
          </a:xfrm>
          <a:prstGeom prst="line">
            <a:avLst/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11238" y="0"/>
            <a:ext cx="75549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L’analyse du marché foncier. Les </a:t>
            </a:r>
            <a:r>
              <a:rPr lang="fr-FR" sz="2000" dirty="0" err="1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GéoMarchés</a:t>
            </a: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de la région</a:t>
            </a:r>
          </a:p>
        </p:txBody>
      </p:sp>
      <p:cxnSp>
        <p:nvCxnSpPr>
          <p:cNvPr id="16" name="Connecteur droit 15"/>
          <p:cNvCxnSpPr/>
          <p:nvPr/>
        </p:nvCxnSpPr>
        <p:spPr>
          <a:xfrm>
            <a:off x="1152525" y="431800"/>
            <a:ext cx="75057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19" name="Rectangle à coins arrondis 18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pic>
        <p:nvPicPr>
          <p:cNvPr id="6451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8488" y="908050"/>
            <a:ext cx="8077200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ZoneTexte 5"/>
          <p:cNvSpPr txBox="1">
            <a:spLocks noChangeArrowheads="1"/>
          </p:cNvSpPr>
          <p:nvPr/>
        </p:nvSpPr>
        <p:spPr bwMode="auto">
          <a:xfrm rot="-5400000">
            <a:off x="-1974056" y="3532982"/>
            <a:ext cx="51133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 b="1">
                <a:solidFill>
                  <a:schemeClr val="accent2"/>
                </a:solidFill>
                <a:latin typeface="Calibri" pitchFamily="34" charset="0"/>
              </a:rPr>
              <a:t>Prix moyen agricole/naturel</a:t>
            </a:r>
            <a:endParaRPr lang="fr-FR" sz="2800" b="1">
              <a:solidFill>
                <a:schemeClr val="accent2"/>
              </a:solidFill>
              <a:latin typeface="Calibri" pitchFamily="34" charset="0"/>
            </a:endParaRPr>
          </a:p>
        </p:txBody>
      </p:sp>
      <p:sp>
        <p:nvSpPr>
          <p:cNvPr id="66562" name="ZoneTexte 16"/>
          <p:cNvSpPr txBox="1">
            <a:spLocks noChangeArrowheads="1"/>
          </p:cNvSpPr>
          <p:nvPr/>
        </p:nvSpPr>
        <p:spPr bwMode="auto">
          <a:xfrm>
            <a:off x="1000125" y="6196013"/>
            <a:ext cx="6045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chemeClr val="accent2"/>
                </a:solidFill>
                <a:latin typeface="Calibri" pitchFamily="34" charset="0"/>
              </a:rPr>
              <a:t>Prix moyen du segment « agricole/naturel » en 2012</a:t>
            </a:r>
            <a:endParaRPr lang="fr-FR" sz="1600" b="1">
              <a:solidFill>
                <a:schemeClr val="accent2"/>
              </a:solidFill>
              <a:latin typeface="Calibri" pitchFamily="34" charset="0"/>
            </a:endParaRPr>
          </a:p>
        </p:txBody>
      </p:sp>
      <p:pic>
        <p:nvPicPr>
          <p:cNvPr id="6656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1238" y="550863"/>
            <a:ext cx="8132762" cy="5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4"/>
          <p:cNvSpPr/>
          <p:nvPr/>
        </p:nvSpPr>
        <p:spPr>
          <a:xfrm>
            <a:off x="1011238" y="0"/>
            <a:ext cx="67532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L’analyse du marché foncier. Les </a:t>
            </a:r>
            <a:r>
              <a:rPr lang="fr-FR" sz="2000" dirty="0" err="1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GéoMarchés</a:t>
            </a:r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du 13</a:t>
            </a:r>
          </a:p>
        </p:txBody>
      </p:sp>
      <p:cxnSp>
        <p:nvCxnSpPr>
          <p:cNvPr id="16" name="Connecteur droit 15"/>
          <p:cNvCxnSpPr/>
          <p:nvPr/>
        </p:nvCxnSpPr>
        <p:spPr>
          <a:xfrm>
            <a:off x="1152525" y="431800"/>
            <a:ext cx="7505700" cy="0"/>
          </a:xfrm>
          <a:prstGeom prst="line">
            <a:avLst/>
          </a:prstGeom>
          <a:ln w="95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e 24"/>
          <p:cNvGrpSpPr/>
          <p:nvPr/>
        </p:nvGrpSpPr>
        <p:grpSpPr>
          <a:xfrm>
            <a:off x="-12912" y="0"/>
            <a:ext cx="1024606" cy="1052736"/>
            <a:chOff x="954233" y="1484784"/>
            <a:chExt cx="2826689" cy="2904293"/>
          </a:xfrm>
          <a:solidFill>
            <a:srgbClr val="67B3DF"/>
          </a:solidFill>
        </p:grpSpPr>
        <p:sp>
          <p:nvSpPr>
            <p:cNvPr id="19" name="Rectangle à coins arrondis 18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87623" y="2351247"/>
              <a:ext cx="2793299" cy="20378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Century Gothic" pitchFamily="34" charset="0"/>
                </a:rPr>
                <a:t>Action de la SAFER</a:t>
              </a: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22"/>
          <p:cNvSpPr txBox="1">
            <a:spLocks/>
          </p:cNvSpPr>
          <p:nvPr/>
        </p:nvSpPr>
        <p:spPr>
          <a:xfrm>
            <a:off x="539750" y="549275"/>
            <a:ext cx="6697663" cy="94615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accent3">
                    <a:lumMod val="50000"/>
                  </a:schemeClr>
                </a:solidFill>
              </a:rPr>
              <a:t>La SAFER Provence-Alpes-Côte-D’azur</a:t>
            </a:r>
            <a:br>
              <a:rPr lang="fr-FR" sz="32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fr-FR" sz="3200" b="1" dirty="0">
                <a:solidFill>
                  <a:schemeClr val="accent3">
                    <a:lumMod val="50000"/>
                  </a:schemeClr>
                </a:solidFill>
              </a:rPr>
              <a:t>et ses échanges avec</a:t>
            </a:r>
          </a:p>
          <a:p>
            <a:pPr fontAlgn="auto">
              <a:spcAft>
                <a:spcPts val="0"/>
              </a:spcAft>
              <a:defRPr/>
            </a:pPr>
            <a:r>
              <a:rPr lang="fr-FR" sz="3200" b="1" dirty="0">
                <a:solidFill>
                  <a:schemeClr val="accent3">
                    <a:lumMod val="50000"/>
                  </a:schemeClr>
                </a:solidFill>
              </a:rPr>
              <a:t>Les Experts </a:t>
            </a:r>
            <a:endParaRPr lang="fr-FR" sz="1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8610" name="Espace réservé du contenu 30"/>
          <p:cNvSpPr txBox="1">
            <a:spLocks/>
          </p:cNvSpPr>
          <p:nvPr/>
        </p:nvSpPr>
        <p:spPr bwMode="auto">
          <a:xfrm>
            <a:off x="4356100" y="1989138"/>
            <a:ext cx="26638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ts val="4700"/>
              </a:lnSpc>
              <a:buFont typeface="Arial" charset="0"/>
              <a:buNone/>
            </a:pPr>
            <a:r>
              <a:rPr lang="fr-FR" sz="5400" b="1">
                <a:solidFill>
                  <a:schemeClr val="bg1"/>
                </a:solidFill>
                <a:latin typeface="Century Gothic" pitchFamily="34" charset="0"/>
              </a:rPr>
              <a:t>Nos </a:t>
            </a:r>
          </a:p>
          <a:p>
            <a:pPr marL="342900" indent="-342900">
              <a:lnSpc>
                <a:spcPts val="4700"/>
              </a:lnSpc>
              <a:buFont typeface="Arial" charset="0"/>
              <a:buNone/>
            </a:pPr>
            <a:r>
              <a:rPr lang="fr-FR" sz="5400" b="1">
                <a:solidFill>
                  <a:schemeClr val="bg1"/>
                </a:solidFill>
                <a:latin typeface="Century Gothic" pitchFamily="34" charset="0"/>
              </a:rPr>
              <a:t>Enjeux</a:t>
            </a:r>
          </a:p>
        </p:txBody>
      </p:sp>
      <p:pic>
        <p:nvPicPr>
          <p:cNvPr id="68611" name="Picture 2" descr="X:\COMMUNICATION\logos_illustrations\SAFERrvb1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2150" y="6237288"/>
            <a:ext cx="2103438" cy="62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e 11"/>
          <p:cNvGrpSpPr>
            <a:grpSpLocks/>
          </p:cNvGrpSpPr>
          <p:nvPr/>
        </p:nvGrpSpPr>
        <p:grpSpPr bwMode="auto">
          <a:xfrm>
            <a:off x="3228975" y="2727325"/>
            <a:ext cx="2374900" cy="2205038"/>
            <a:chOff x="1837328" y="3789040"/>
            <a:chExt cx="2374632" cy="2205015"/>
          </a:xfrm>
        </p:grpSpPr>
        <p:sp>
          <p:nvSpPr>
            <p:cNvPr id="27" name="Rectangle à coins arrondis 26"/>
            <p:cNvSpPr/>
            <p:nvPr/>
          </p:nvSpPr>
          <p:spPr>
            <a:xfrm>
              <a:off x="2007172" y="3789040"/>
              <a:ext cx="2204788" cy="2205015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1837328" y="3860477"/>
              <a:ext cx="828581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grpSp>
        <p:nvGrpSpPr>
          <p:cNvPr id="13" name="Groupe 12"/>
          <p:cNvGrpSpPr>
            <a:grpSpLocks/>
          </p:cNvGrpSpPr>
          <p:nvPr/>
        </p:nvGrpSpPr>
        <p:grpSpPr bwMode="auto">
          <a:xfrm>
            <a:off x="5883275" y="2728913"/>
            <a:ext cx="2387600" cy="2205037"/>
            <a:chOff x="4500562" y="3819872"/>
            <a:chExt cx="2388271" cy="2205015"/>
          </a:xfrm>
        </p:grpSpPr>
        <p:sp>
          <p:nvSpPr>
            <p:cNvPr id="20" name="Rectangle à coins arrondis 19"/>
            <p:cNvSpPr/>
            <p:nvPr/>
          </p:nvSpPr>
          <p:spPr>
            <a:xfrm>
              <a:off x="4683176" y="3819872"/>
              <a:ext cx="2205657" cy="2205015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4500562" y="3869084"/>
              <a:ext cx="828908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grpSp>
        <p:nvGrpSpPr>
          <p:cNvPr id="17" name="Groupe 16"/>
          <p:cNvGrpSpPr>
            <a:grpSpLocks/>
          </p:cNvGrpSpPr>
          <p:nvPr/>
        </p:nvGrpSpPr>
        <p:grpSpPr bwMode="auto">
          <a:xfrm>
            <a:off x="684213" y="2727325"/>
            <a:ext cx="2376487" cy="2205038"/>
            <a:chOff x="4500563" y="1340768"/>
            <a:chExt cx="2376485" cy="2205015"/>
          </a:xfrm>
        </p:grpSpPr>
        <p:sp>
          <p:nvSpPr>
            <p:cNvPr id="18" name="Rectangle à coins arrondis 17"/>
            <p:cNvSpPr/>
            <p:nvPr/>
          </p:nvSpPr>
          <p:spPr>
            <a:xfrm>
              <a:off x="4672013" y="1340768"/>
              <a:ext cx="2205035" cy="2205015"/>
            </a:xfrm>
            <a:prstGeom prst="roundRect">
              <a:avLst>
                <a:gd name="adj" fmla="val 0"/>
              </a:avLst>
            </a:prstGeom>
            <a:solidFill>
              <a:srgbClr val="67B3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68618" name="Rectangle 18"/>
            <p:cNvSpPr>
              <a:spLocks noChangeArrowheads="1"/>
            </p:cNvSpPr>
            <p:nvPr/>
          </p:nvSpPr>
          <p:spPr bwMode="auto">
            <a:xfrm>
              <a:off x="4683819" y="2420888"/>
              <a:ext cx="2193229" cy="954107"/>
            </a:xfrm>
            <a:prstGeom prst="rect">
              <a:avLst/>
            </a:prstGeom>
            <a:solidFill>
              <a:srgbClr val="67B3DF"/>
            </a:solidFill>
            <a:ln w="9525">
              <a:noFill/>
              <a:miter lim="800000"/>
              <a:headEnd/>
              <a:tailEnd/>
            </a:ln>
          </p:spPr>
          <p:txBody>
            <a:bodyPr anchor="b">
              <a:spAutoFit/>
            </a:bodyPr>
            <a:lstStyle/>
            <a:p>
              <a:r>
                <a:rPr lang="fr-FR" sz="2800">
                  <a:solidFill>
                    <a:schemeClr val="bg1"/>
                  </a:solidFill>
                  <a:latin typeface="Century Gothic" pitchFamily="34" charset="0"/>
                </a:rPr>
                <a:t>Rappel historique</a:t>
              </a: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500563" y="1428080"/>
              <a:ext cx="828674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68615" name="Rectangle 30"/>
          <p:cNvSpPr>
            <a:spLocks noChangeArrowheads="1"/>
          </p:cNvSpPr>
          <p:nvPr/>
        </p:nvSpPr>
        <p:spPr bwMode="auto">
          <a:xfrm>
            <a:off x="3387725" y="3925888"/>
            <a:ext cx="21812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solidFill>
                  <a:schemeClr val="bg1"/>
                </a:solidFill>
                <a:latin typeface="Century Gothic" pitchFamily="34" charset="0"/>
              </a:rPr>
              <a:t>Les éléments transmis aujourd’hui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065838" y="4054475"/>
            <a:ext cx="2193925" cy="7080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anchor="b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bg1"/>
                </a:solidFill>
                <a:latin typeface="Century Gothic" pitchFamily="34" charset="0"/>
              </a:rPr>
              <a:t>Les éléments transmis demain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996950" y="2014538"/>
            <a:ext cx="7104063" cy="220662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grpSp>
        <p:nvGrpSpPr>
          <p:cNvPr id="70658" name="Groupe 2"/>
          <p:cNvGrpSpPr>
            <a:grpSpLocks/>
          </p:cNvGrpSpPr>
          <p:nvPr/>
        </p:nvGrpSpPr>
        <p:grpSpPr bwMode="auto">
          <a:xfrm>
            <a:off x="812800" y="2016125"/>
            <a:ext cx="2389188" cy="2243138"/>
            <a:chOff x="1835150" y="1340768"/>
            <a:chExt cx="2389709" cy="2242762"/>
          </a:xfrm>
        </p:grpSpPr>
        <p:sp>
          <p:nvSpPr>
            <p:cNvPr id="4" name="Rectangle à coins arrondis 3"/>
            <p:cNvSpPr/>
            <p:nvPr/>
          </p:nvSpPr>
          <p:spPr>
            <a:xfrm>
              <a:off x="2006637" y="1340768"/>
              <a:ext cx="2205519" cy="2204668"/>
            </a:xfrm>
            <a:prstGeom prst="roundRect">
              <a:avLst>
                <a:gd name="adj" fmla="val 0"/>
              </a:avLst>
            </a:prstGeom>
            <a:solidFill>
              <a:srgbClr val="67B3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1835150" y="1448700"/>
              <a:ext cx="828856" cy="688860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70670" name="Rectangle 5"/>
            <p:cNvSpPr>
              <a:spLocks noChangeArrowheads="1"/>
            </p:cNvSpPr>
            <p:nvPr/>
          </p:nvSpPr>
          <p:spPr bwMode="auto">
            <a:xfrm>
              <a:off x="2043860" y="2321646"/>
              <a:ext cx="2180999" cy="1261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800">
                  <a:solidFill>
                    <a:schemeClr val="bg1"/>
                  </a:solidFill>
                  <a:latin typeface="Century Gothic" pitchFamily="34" charset="0"/>
                </a:rPr>
                <a:t>Rappel historique</a:t>
              </a:r>
            </a:p>
            <a:p>
              <a:endParaRPr lang="fr-FR" sz="2000">
                <a:solidFill>
                  <a:schemeClr val="bg1"/>
                </a:solidFill>
                <a:latin typeface="Century Gothic" pitchFamily="34" charset="0"/>
              </a:endParaRPr>
            </a:p>
          </p:txBody>
        </p:sp>
      </p:grpSp>
      <p:sp>
        <p:nvSpPr>
          <p:cNvPr id="7" name="Freeform 7"/>
          <p:cNvSpPr>
            <a:spLocks/>
          </p:cNvSpPr>
          <p:nvPr/>
        </p:nvSpPr>
        <p:spPr bwMode="auto">
          <a:xfrm>
            <a:off x="3276600" y="2490788"/>
            <a:ext cx="292100" cy="242887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70660" name="Rectangle 7"/>
          <p:cNvSpPr>
            <a:spLocks noChangeArrowheads="1"/>
          </p:cNvSpPr>
          <p:nvPr/>
        </p:nvSpPr>
        <p:spPr bwMode="auto">
          <a:xfrm>
            <a:off x="3549650" y="2395538"/>
            <a:ext cx="44656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67B3DF"/>
                </a:solidFill>
                <a:latin typeface="Century Gothic" pitchFamily="34" charset="0"/>
              </a:rPr>
              <a:t>Les conventionnements : principes</a:t>
            </a:r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281363" y="3017838"/>
            <a:ext cx="292100" cy="244475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70662" name="Rectangle 9"/>
          <p:cNvSpPr>
            <a:spLocks noChangeArrowheads="1"/>
          </p:cNvSpPr>
          <p:nvPr/>
        </p:nvSpPr>
        <p:spPr bwMode="auto">
          <a:xfrm>
            <a:off x="3546475" y="2932113"/>
            <a:ext cx="3103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67B3DF"/>
                </a:solidFill>
                <a:latin typeface="Century Gothic" pitchFamily="34" charset="0"/>
              </a:rPr>
              <a:t>Convention Nationale </a:t>
            </a:r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3276600" y="3522663"/>
            <a:ext cx="292100" cy="242887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70664" name="Rectangle 11"/>
          <p:cNvSpPr>
            <a:spLocks noChangeArrowheads="1"/>
          </p:cNvSpPr>
          <p:nvPr/>
        </p:nvSpPr>
        <p:spPr bwMode="auto">
          <a:xfrm>
            <a:off x="3541713" y="3435350"/>
            <a:ext cx="4146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67B3DF"/>
                </a:solidFill>
                <a:latin typeface="Century Gothic" pitchFamily="34" charset="0"/>
              </a:rPr>
              <a:t>Convention Régionale (ex :CEF)</a:t>
            </a:r>
          </a:p>
        </p:txBody>
      </p:sp>
      <p:cxnSp>
        <p:nvCxnSpPr>
          <p:cNvPr id="15" name="Connecteur droit 14"/>
          <p:cNvCxnSpPr/>
          <p:nvPr/>
        </p:nvCxnSpPr>
        <p:spPr>
          <a:xfrm>
            <a:off x="3690938" y="2827338"/>
            <a:ext cx="3689350" cy="0"/>
          </a:xfrm>
          <a:prstGeom prst="line">
            <a:avLst/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3686175" y="3429000"/>
            <a:ext cx="3689350" cy="0"/>
          </a:xfrm>
          <a:prstGeom prst="line">
            <a:avLst/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3683000" y="3933825"/>
            <a:ext cx="3689350" cy="0"/>
          </a:xfrm>
          <a:prstGeom prst="line">
            <a:avLst/>
          </a:prstGeom>
          <a:ln w="952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313531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Les conventionnements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67B3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606" cy="1017945"/>
            <a:chOff x="954233" y="1484784"/>
            <a:chExt cx="282668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87623" y="2545100"/>
              <a:ext cx="2793299" cy="1273644"/>
            </a:xfrm>
            <a:prstGeom prst="rect">
              <a:avLst/>
            </a:prstGeom>
            <a:noFill/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  <a:latin typeface="Century Gothic" pitchFamily="34" charset="0"/>
                </a:rPr>
                <a:t>Rappel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  <a:latin typeface="Century Gothic" pitchFamily="34" charset="0"/>
                </a:rPr>
                <a:t>historique</a:t>
              </a:r>
            </a:p>
          </p:txBody>
        </p:sp>
      </p:grpSp>
      <p:pic>
        <p:nvPicPr>
          <p:cNvPr id="28" name="Picture 10"/>
          <p:cNvPicPr>
            <a:picLocks noChangeAspect="1" noChangeArrowheads="1"/>
          </p:cNvPicPr>
          <p:nvPr/>
        </p:nvPicPr>
        <p:blipFill>
          <a:blip r:embed="rId3"/>
          <a:srcRect l="17169" t="4816" r="1506" b="12918"/>
          <a:stretch>
            <a:fillRect/>
          </a:stretch>
        </p:blipFill>
        <p:spPr bwMode="auto">
          <a:xfrm rot="-588032">
            <a:off x="0" y="1917700"/>
            <a:ext cx="3549650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7"/>
          <p:cNvPicPr>
            <a:picLocks noChangeAspect="1" noChangeArrowheads="1"/>
          </p:cNvPicPr>
          <p:nvPr/>
        </p:nvPicPr>
        <p:blipFill>
          <a:blip r:embed="rId4"/>
          <a:srcRect r="7422" b="12674"/>
          <a:stretch>
            <a:fillRect/>
          </a:stretch>
        </p:blipFill>
        <p:spPr bwMode="auto">
          <a:xfrm>
            <a:off x="2789238" y="1697038"/>
            <a:ext cx="3970337" cy="516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8"/>
          <p:cNvPicPr>
            <a:picLocks noChangeAspect="1" noChangeArrowheads="1"/>
          </p:cNvPicPr>
          <p:nvPr/>
        </p:nvPicPr>
        <p:blipFill>
          <a:blip r:embed="rId5"/>
          <a:srcRect l="4141" t="3766" r="552" b="5022"/>
          <a:stretch>
            <a:fillRect/>
          </a:stretch>
        </p:blipFill>
        <p:spPr bwMode="auto">
          <a:xfrm rot="1278806">
            <a:off x="5578475" y="1881188"/>
            <a:ext cx="3565525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1414463" y="692150"/>
            <a:ext cx="7874000" cy="8318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L’histoire de notre partenariat et la convention du 7 novembre 1990 (//CEF janvier 1990)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996950" y="2014538"/>
            <a:ext cx="6888163" cy="220662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76600" y="2778125"/>
            <a:ext cx="292100" cy="244475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49650" y="2682875"/>
            <a:ext cx="1436688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4 formules</a:t>
            </a:r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3281363" y="3306763"/>
            <a:ext cx="292100" cy="242887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40125" y="3232150"/>
            <a:ext cx="3217863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L’export du fichier SAFER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3690938" y="3116263"/>
            <a:ext cx="3689350" cy="0"/>
          </a:xfrm>
          <a:prstGeom prst="line">
            <a:avLst/>
          </a:prstGeom>
          <a:ln w="95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3686175" y="3716338"/>
            <a:ext cx="3689350" cy="0"/>
          </a:xfrm>
          <a:prstGeom prst="line">
            <a:avLst/>
          </a:prstGeom>
          <a:ln w="95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736" name="Groupe 20"/>
          <p:cNvGrpSpPr>
            <a:grpSpLocks/>
          </p:cNvGrpSpPr>
          <p:nvPr/>
        </p:nvGrpSpPr>
        <p:grpSpPr bwMode="auto">
          <a:xfrm>
            <a:off x="812800" y="2016125"/>
            <a:ext cx="2389188" cy="2205038"/>
            <a:chOff x="1835150" y="1340768"/>
            <a:chExt cx="2389709" cy="2205014"/>
          </a:xfrm>
        </p:grpSpPr>
        <p:sp>
          <p:nvSpPr>
            <p:cNvPr id="22" name="Rectangle à coins arrondis 21"/>
            <p:cNvSpPr/>
            <p:nvPr/>
          </p:nvSpPr>
          <p:spPr>
            <a:xfrm>
              <a:off x="2006637" y="1340768"/>
              <a:ext cx="2205519" cy="2205014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1835150" y="1448717"/>
              <a:ext cx="828856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73739" name="Rectangle 23"/>
            <p:cNvSpPr>
              <a:spLocks noChangeArrowheads="1"/>
            </p:cNvSpPr>
            <p:nvPr/>
          </p:nvSpPr>
          <p:spPr bwMode="auto">
            <a:xfrm>
              <a:off x="2043860" y="2321646"/>
              <a:ext cx="2180999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000">
                  <a:solidFill>
                    <a:schemeClr val="bg1"/>
                  </a:solidFill>
                  <a:latin typeface="Century Gothic" pitchFamily="34" charset="0"/>
                </a:rPr>
                <a:t>Les éléments transmis aujourd’hui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39671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Le contenue de la convention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68313" y="1125538"/>
            <a:ext cx="8547100" cy="5543550"/>
          </a:xfrm>
          <a:prstGeom prst="rect">
            <a:avLst/>
          </a:prstGeom>
          <a:solidFill>
            <a:schemeClr val="accent3">
              <a:lumMod val="60000"/>
              <a:lumOff val="4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grpSp>
        <p:nvGrpSpPr>
          <p:cNvPr id="75780" name="Groupe 56"/>
          <p:cNvGrpSpPr>
            <a:grpSpLocks/>
          </p:cNvGrpSpPr>
          <p:nvPr/>
        </p:nvGrpSpPr>
        <p:grpSpPr bwMode="auto">
          <a:xfrm>
            <a:off x="6461125" y="344488"/>
            <a:ext cx="2554288" cy="719137"/>
            <a:chOff x="176357" y="4293096"/>
            <a:chExt cx="2307411" cy="648072"/>
          </a:xfrm>
        </p:grpSpPr>
        <p:sp>
          <p:nvSpPr>
            <p:cNvPr id="58" name="Rectangle à coins arrondis 57"/>
            <p:cNvSpPr/>
            <p:nvPr/>
          </p:nvSpPr>
          <p:spPr>
            <a:xfrm>
              <a:off x="176357" y="4293096"/>
              <a:ext cx="2307411" cy="64807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223682" y="4416130"/>
              <a:ext cx="2201289" cy="47210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4 formules :</a:t>
              </a:r>
            </a:p>
          </p:txBody>
        </p:sp>
      </p:grpSp>
      <p:grpSp>
        <p:nvGrpSpPr>
          <p:cNvPr id="37" name="Groupe 24"/>
          <p:cNvGrpSpPr/>
          <p:nvPr/>
        </p:nvGrpSpPr>
        <p:grpSpPr>
          <a:xfrm>
            <a:off x="-12912" y="0"/>
            <a:ext cx="1024606" cy="1017945"/>
            <a:chOff x="954233" y="1484784"/>
            <a:chExt cx="282668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87623" y="3097013"/>
              <a:ext cx="2793299" cy="721731"/>
            </a:xfrm>
            <a:prstGeom prst="rect">
              <a:avLst/>
            </a:prstGeom>
            <a:noFill/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100" b="1" dirty="0">
                  <a:solidFill>
                    <a:schemeClr val="bg1"/>
                  </a:solidFill>
                  <a:latin typeface="Century Gothic" pitchFamily="34" charset="0"/>
                </a:rPr>
                <a:t>Aujourd’hui</a:t>
              </a:r>
            </a:p>
          </p:txBody>
        </p:sp>
      </p:grpSp>
      <p:grpSp>
        <p:nvGrpSpPr>
          <p:cNvPr id="75782" name="Groupe 51"/>
          <p:cNvGrpSpPr>
            <a:grpSpLocks/>
          </p:cNvGrpSpPr>
          <p:nvPr/>
        </p:nvGrpSpPr>
        <p:grpSpPr bwMode="auto">
          <a:xfrm>
            <a:off x="1908175" y="1341438"/>
            <a:ext cx="6551613" cy="731837"/>
            <a:chOff x="176356" y="3818174"/>
            <a:chExt cx="5674984" cy="435966"/>
          </a:xfrm>
        </p:grpSpPr>
        <p:sp>
          <p:nvSpPr>
            <p:cNvPr id="53" name="Rectangle à coins arrondis 52"/>
            <p:cNvSpPr/>
            <p:nvPr/>
          </p:nvSpPr>
          <p:spPr>
            <a:xfrm>
              <a:off x="176356" y="3818174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224484" y="3832359"/>
              <a:ext cx="5626856" cy="42178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Simple contact téléphonique : échange avec CF de la SAFER</a:t>
              </a:r>
              <a:r>
                <a:rPr lang="fr-FR" sz="2000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Renseignements fournis gratuitement.</a:t>
              </a:r>
            </a:p>
          </p:txBody>
        </p:sp>
      </p:grpSp>
      <p:grpSp>
        <p:nvGrpSpPr>
          <p:cNvPr id="75783" name="Groupe 30"/>
          <p:cNvGrpSpPr>
            <a:grpSpLocks/>
          </p:cNvGrpSpPr>
          <p:nvPr/>
        </p:nvGrpSpPr>
        <p:grpSpPr bwMode="auto">
          <a:xfrm>
            <a:off x="1917700" y="2212975"/>
            <a:ext cx="6551613" cy="1131888"/>
            <a:chOff x="176356" y="3818174"/>
            <a:chExt cx="5674984" cy="425367"/>
          </a:xfrm>
        </p:grpSpPr>
        <p:sp>
          <p:nvSpPr>
            <p:cNvPr id="32" name="Rectangle à coins arrondis 31"/>
            <p:cNvSpPr/>
            <p:nvPr/>
          </p:nvSpPr>
          <p:spPr>
            <a:xfrm>
              <a:off x="176356" y="3818174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33" name="ZoneTexte 32"/>
            <p:cNvSpPr txBox="1"/>
            <p:nvPr/>
          </p:nvSpPr>
          <p:spPr>
            <a:xfrm>
              <a:off x="224484" y="3832492"/>
              <a:ext cx="5626856" cy="38181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Export des références sous forme de tableau.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Vous disposez pour un forfait à 76,22 € </a:t>
              </a:r>
              <a:r>
                <a:rPr lang="fr-FR" sz="2000" dirty="0" err="1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Ht</a:t>
              </a:r>
              <a:r>
                <a:rPr lang="fr-FR" sz="2000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 de l’historique des notifications sur 3-5 ans.</a:t>
              </a:r>
            </a:p>
          </p:txBody>
        </p:sp>
      </p:grpSp>
      <p:grpSp>
        <p:nvGrpSpPr>
          <p:cNvPr id="75784" name="Groupe 33"/>
          <p:cNvGrpSpPr>
            <a:grpSpLocks/>
          </p:cNvGrpSpPr>
          <p:nvPr/>
        </p:nvGrpSpPr>
        <p:grpSpPr bwMode="auto">
          <a:xfrm>
            <a:off x="1922463" y="3500438"/>
            <a:ext cx="6553200" cy="1133475"/>
            <a:chOff x="176356" y="3818174"/>
            <a:chExt cx="5674984" cy="425367"/>
          </a:xfrm>
        </p:grpSpPr>
        <p:sp>
          <p:nvSpPr>
            <p:cNvPr id="35" name="Rectangle à coins arrondis 34"/>
            <p:cNvSpPr/>
            <p:nvPr/>
          </p:nvSpPr>
          <p:spPr>
            <a:xfrm>
              <a:off x="176356" y="3818174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224472" y="3832472"/>
              <a:ext cx="5626868" cy="3818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Consultation des éléments de marché au bureau de la SAFER avec assistance d’un CF.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Consultation facturée 152 € </a:t>
              </a:r>
              <a:r>
                <a:rPr lang="fr-FR" sz="2000" dirty="0" err="1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Ht</a:t>
              </a:r>
              <a:endParaRPr lang="fr-FR" sz="2000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75785" name="Groupe 37"/>
          <p:cNvGrpSpPr>
            <a:grpSpLocks/>
          </p:cNvGrpSpPr>
          <p:nvPr/>
        </p:nvGrpSpPr>
        <p:grpSpPr bwMode="auto">
          <a:xfrm>
            <a:off x="1930400" y="4797425"/>
            <a:ext cx="6553200" cy="2808288"/>
            <a:chOff x="176356" y="3818174"/>
            <a:chExt cx="5674984" cy="641444"/>
          </a:xfrm>
        </p:grpSpPr>
        <p:sp>
          <p:nvSpPr>
            <p:cNvPr id="39" name="Rectangle à coins arrondis 38"/>
            <p:cNvSpPr/>
            <p:nvPr/>
          </p:nvSpPr>
          <p:spPr>
            <a:xfrm>
              <a:off x="176356" y="3818174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224473" y="3846820"/>
              <a:ext cx="5626867" cy="6127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Consultation des éléments de marché au bureau de la SAFER avec assistance active d’un CF qui pourra accompagner l’expert, notamment dans la rédaction d’un rapport d’expertise complémentaire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dirty="0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Consultation facturée 300 € </a:t>
              </a:r>
              <a:r>
                <a:rPr lang="fr-FR" sz="2000" dirty="0" err="1">
                  <a:solidFill>
                    <a:schemeClr val="accent3">
                      <a:lumMod val="50000"/>
                    </a:schemeClr>
                  </a:solidFill>
                  <a:latin typeface="+mn-lt"/>
                </a:rPr>
                <a:t>Ht</a:t>
              </a:r>
              <a:endParaRPr lang="fr-FR" sz="2000" dirty="0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  <p:cxnSp>
        <p:nvCxnSpPr>
          <p:cNvPr id="3" name="Connecteur droit 2"/>
          <p:cNvCxnSpPr/>
          <p:nvPr/>
        </p:nvCxnSpPr>
        <p:spPr>
          <a:xfrm>
            <a:off x="1619250" y="2212975"/>
            <a:ext cx="0" cy="1131888"/>
          </a:xfrm>
          <a:prstGeom prst="line">
            <a:avLst/>
          </a:prstGeom>
          <a:ln w="571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538163" y="2425700"/>
            <a:ext cx="94773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90 %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accent3">
                    <a:lumMod val="50000"/>
                  </a:schemeClr>
                </a:solidFill>
                <a:latin typeface="+mn-lt"/>
              </a:rPr>
              <a:t>des cas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39671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Le contenue de la convention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606" cy="1017945"/>
            <a:chOff x="954233" y="1484784"/>
            <a:chExt cx="282668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87623" y="3097013"/>
              <a:ext cx="2793299" cy="721731"/>
            </a:xfrm>
            <a:prstGeom prst="rect">
              <a:avLst/>
            </a:prstGeom>
            <a:noFill/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100" b="1" dirty="0">
                  <a:solidFill>
                    <a:schemeClr val="bg1"/>
                  </a:solidFill>
                  <a:latin typeface="Century Gothic" pitchFamily="34" charset="0"/>
                </a:rPr>
                <a:t>Aujourd’hui</a:t>
              </a:r>
            </a:p>
          </p:txBody>
        </p:sp>
      </p:grpSp>
      <p:pic>
        <p:nvPicPr>
          <p:cNvPr id="7782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8363" y="1104900"/>
            <a:ext cx="8275637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996950" y="2014538"/>
            <a:ext cx="6888163" cy="220662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76600" y="2997200"/>
            <a:ext cx="292100" cy="242888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grpSp>
        <p:nvGrpSpPr>
          <p:cNvPr id="79875" name="Groupe 25"/>
          <p:cNvGrpSpPr>
            <a:grpSpLocks/>
          </p:cNvGrpSpPr>
          <p:nvPr/>
        </p:nvGrpSpPr>
        <p:grpSpPr bwMode="auto">
          <a:xfrm>
            <a:off x="815975" y="2016125"/>
            <a:ext cx="2376488" cy="2205038"/>
            <a:chOff x="4500563" y="1340768"/>
            <a:chExt cx="2376485" cy="2205015"/>
          </a:xfrm>
        </p:grpSpPr>
        <p:sp>
          <p:nvSpPr>
            <p:cNvPr id="27" name="Rectangle à coins arrondis 26"/>
            <p:cNvSpPr/>
            <p:nvPr/>
          </p:nvSpPr>
          <p:spPr>
            <a:xfrm>
              <a:off x="4672013" y="1340768"/>
              <a:ext cx="2205035" cy="2205015"/>
            </a:xfrm>
            <a:prstGeom prst="roundRect">
              <a:avLst>
                <a:gd name="adj" fmla="val 0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683126" y="2666317"/>
              <a:ext cx="2193922" cy="70801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anchor="b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dirty="0">
                  <a:solidFill>
                    <a:schemeClr val="bg1"/>
                  </a:solidFill>
                  <a:latin typeface="Century Gothic" pitchFamily="34" charset="0"/>
                </a:rPr>
                <a:t>Les éléments transmis demain</a:t>
              </a:r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4500563" y="1428080"/>
              <a:ext cx="828674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grpSp>
        <p:nvGrpSpPr>
          <p:cNvPr id="79876" name="Group 2"/>
          <p:cNvGrpSpPr>
            <a:grpSpLocks/>
          </p:cNvGrpSpPr>
          <p:nvPr/>
        </p:nvGrpSpPr>
        <p:grpSpPr bwMode="auto">
          <a:xfrm>
            <a:off x="4348163" y="2592388"/>
            <a:ext cx="2674937" cy="1211262"/>
            <a:chOff x="107176940" y="109206560"/>
            <a:chExt cx="2675447" cy="1212228"/>
          </a:xfrm>
        </p:grpSpPr>
        <p:sp>
          <p:nvSpPr>
            <p:cNvPr id="79877" name="AutoShape 3"/>
            <p:cNvSpPr>
              <a:spLocks noChangeArrowheads="1"/>
            </p:cNvSpPr>
            <p:nvPr/>
          </p:nvSpPr>
          <p:spPr bwMode="auto">
            <a:xfrm>
              <a:off x="107958687" y="109774844"/>
              <a:ext cx="1558343" cy="643944"/>
            </a:xfrm>
            <a:prstGeom prst="roundRect">
              <a:avLst>
                <a:gd name="adj" fmla="val 16667"/>
              </a:avLst>
            </a:prstGeom>
            <a:solidFill>
              <a:srgbClr val="558323">
                <a:alpha val="74117"/>
              </a:srgbClr>
            </a:solidFill>
            <a:ln w="9525">
              <a:noFill/>
              <a:round/>
              <a:headEnd/>
              <a:tailEnd/>
            </a:ln>
          </p:spPr>
          <p:txBody>
            <a:bodyPr lIns="36576" tIns="36576" rIns="36576" bIns="36576"/>
            <a:lstStyle/>
            <a:p>
              <a:endParaRPr lang="fr-FR">
                <a:latin typeface="Calibri" pitchFamily="34" charset="0"/>
              </a:endParaRPr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107572302" y="109479828"/>
              <a:ext cx="733565" cy="762608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84000"/>
              </a:srgbClr>
            </a:solidFill>
            <a:ln w="9525" algn="in">
              <a:solidFill>
                <a:srgbClr val="FFFFFF"/>
              </a:solidFill>
              <a:round/>
              <a:headEnd/>
              <a:tailEnd/>
            </a:ln>
            <a:effectLst>
              <a:outerShdw dist="107763" dir="13500000" algn="ctr" rotWithShape="0">
                <a:srgbClr val="52568A"/>
              </a:outerShdw>
            </a:effectLst>
          </p:spPr>
          <p:txBody>
            <a:bodyPr lIns="36576" tIns="36576" rIns="36576" bIns="36576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latin typeface="+mn-lt"/>
              </a:endParaRPr>
            </a:p>
          </p:txBody>
        </p:sp>
        <p:sp>
          <p:nvSpPr>
            <p:cNvPr id="79879" name="AutoShape 5"/>
            <p:cNvSpPr>
              <a:spLocks noChangeArrowheads="1"/>
            </p:cNvSpPr>
            <p:nvPr/>
          </p:nvSpPr>
          <p:spPr bwMode="auto">
            <a:xfrm>
              <a:off x="107176940" y="109206560"/>
              <a:ext cx="669701" cy="643944"/>
            </a:xfrm>
            <a:prstGeom prst="roundRect">
              <a:avLst>
                <a:gd name="adj" fmla="val 16667"/>
              </a:avLst>
            </a:prstGeom>
            <a:solidFill>
              <a:srgbClr val="5B8C26">
                <a:alpha val="78822"/>
              </a:srgbClr>
            </a:solidFill>
            <a:ln w="9525">
              <a:noFill/>
              <a:round/>
              <a:headEnd/>
              <a:tailEnd/>
            </a:ln>
          </p:spPr>
          <p:txBody>
            <a:bodyPr lIns="36576" tIns="36576" rIns="36576" bIns="36576"/>
            <a:lstStyle/>
            <a:p>
              <a:endParaRPr lang="fr-FR">
                <a:latin typeface="Calibri" pitchFamily="34" charset="0"/>
              </a:endParaRPr>
            </a:p>
          </p:txBody>
        </p:sp>
        <p:sp>
          <p:nvSpPr>
            <p:cNvPr id="79880" name="Text Box 6"/>
            <p:cNvSpPr txBox="1">
              <a:spLocks noChangeArrowheads="1"/>
            </p:cNvSpPr>
            <p:nvPr/>
          </p:nvSpPr>
          <p:spPr bwMode="auto">
            <a:xfrm>
              <a:off x="107561052" y="109402963"/>
              <a:ext cx="2021983" cy="489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r>
                <a:rPr lang="fr-FR" sz="2600">
                  <a:solidFill>
                    <a:srgbClr val="FFFFFF"/>
                  </a:solidFill>
                  <a:latin typeface="Neuropol"/>
                  <a:cs typeface="Arial" charset="0"/>
                </a:rPr>
                <a:t>G</a:t>
              </a:r>
              <a:r>
                <a:rPr lang="fr-FR" sz="2600">
                  <a:solidFill>
                    <a:srgbClr val="5B8C26"/>
                  </a:solidFill>
                  <a:latin typeface="Neuropol"/>
                  <a:cs typeface="Arial" charset="0"/>
                </a:rPr>
                <a:t>eoDIL</a:t>
              </a:r>
            </a:p>
            <a:p>
              <a:endParaRPr lang="fr-FR">
                <a:cs typeface="Arial" charset="0"/>
              </a:endParaRPr>
            </a:p>
          </p:txBody>
        </p:sp>
        <p:sp>
          <p:nvSpPr>
            <p:cNvPr id="79881" name="Text Box 7"/>
            <p:cNvSpPr txBox="1">
              <a:spLocks noChangeArrowheads="1"/>
            </p:cNvSpPr>
            <p:nvPr/>
          </p:nvSpPr>
          <p:spPr bwMode="auto">
            <a:xfrm>
              <a:off x="108023587" y="109839797"/>
              <a:ext cx="1828800" cy="450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r>
                <a:rPr lang="fr-FR" sz="2600">
                  <a:solidFill>
                    <a:srgbClr val="558323"/>
                  </a:solidFill>
                  <a:latin typeface="Neuropol"/>
                  <a:cs typeface="Arial" charset="0"/>
                </a:rPr>
                <a:t>E</a:t>
              </a:r>
              <a:r>
                <a:rPr lang="fr-FR" sz="2600">
                  <a:solidFill>
                    <a:srgbClr val="FFFFFF"/>
                  </a:solidFill>
                  <a:latin typeface="Neuropol"/>
                  <a:cs typeface="Arial" charset="0"/>
                </a:rPr>
                <a:t>xperts</a:t>
              </a:r>
              <a:endParaRPr lang="fr-FR">
                <a:cs typeface="Arial" charset="0"/>
              </a:endParaRPr>
            </a:p>
          </p:txBody>
        </p:sp>
        <p:cxnSp>
          <p:nvCxnSpPr>
            <p:cNvPr id="79882" name="AutoShape 8"/>
            <p:cNvCxnSpPr>
              <a:cxnSpLocks noChangeShapeType="1"/>
            </p:cNvCxnSpPr>
            <p:nvPr/>
          </p:nvCxnSpPr>
          <p:spPr bwMode="auto">
            <a:xfrm>
              <a:off x="107706190" y="109633549"/>
              <a:ext cx="136886" cy="1"/>
            </a:xfrm>
            <a:prstGeom prst="straightConnector1">
              <a:avLst/>
            </a:prstGeom>
            <a:noFill/>
            <a:ln w="28575" algn="ctr">
              <a:solidFill>
                <a:srgbClr val="FFFFFF"/>
              </a:solidFill>
              <a:round/>
              <a:headEnd/>
              <a:tailEnd/>
            </a:ln>
          </p:spPr>
        </p:cxnSp>
      </p:grp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26130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Pourquoi la SAFER ?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67B3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468313" y="1052513"/>
            <a:ext cx="8547100" cy="4392612"/>
          </a:xfrm>
          <a:prstGeom prst="rect">
            <a:avLst/>
          </a:prstGeom>
          <a:solidFill>
            <a:schemeClr val="accent1">
              <a:lumMod val="20000"/>
              <a:lumOff val="8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grpSp>
        <p:nvGrpSpPr>
          <p:cNvPr id="12292" name="Groupe 56"/>
          <p:cNvGrpSpPr>
            <a:grpSpLocks/>
          </p:cNvGrpSpPr>
          <p:nvPr/>
        </p:nvGrpSpPr>
        <p:grpSpPr bwMode="auto">
          <a:xfrm>
            <a:off x="504825" y="1123950"/>
            <a:ext cx="8459788" cy="1028700"/>
            <a:chOff x="176357" y="4293095"/>
            <a:chExt cx="2307411" cy="648073"/>
          </a:xfrm>
        </p:grpSpPr>
        <p:sp>
          <p:nvSpPr>
            <p:cNvPr id="58" name="Rectangle à coins arrondis 57"/>
            <p:cNvSpPr/>
            <p:nvPr/>
          </p:nvSpPr>
          <p:spPr>
            <a:xfrm>
              <a:off x="176357" y="4293096"/>
              <a:ext cx="2307411" cy="648072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224419" y="4293095"/>
              <a:ext cx="2201328" cy="60206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Au début des années 60, le contexte foncier est difficile pour les agriculteurs</a:t>
              </a:r>
            </a:p>
          </p:txBody>
        </p:sp>
      </p:grpSp>
      <p:grpSp>
        <p:nvGrpSpPr>
          <p:cNvPr id="37" name="Groupe 24"/>
          <p:cNvGrpSpPr/>
          <p:nvPr/>
        </p:nvGrpSpPr>
        <p:grpSpPr>
          <a:xfrm>
            <a:off x="-12912" y="0"/>
            <a:ext cx="1024606" cy="1017945"/>
            <a:chOff x="954233" y="1484784"/>
            <a:chExt cx="282668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87623" y="2545100"/>
              <a:ext cx="2793299" cy="1273644"/>
            </a:xfrm>
            <a:prstGeom prst="rect">
              <a:avLst/>
            </a:prstGeom>
            <a:noFill/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  <a:latin typeface="Century Gothic" pitchFamily="34" charset="0"/>
                </a:rPr>
                <a:t>Rappel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  <a:latin typeface="Century Gothic" pitchFamily="34" charset="0"/>
                </a:rPr>
                <a:t>historique</a:t>
              </a:r>
            </a:p>
          </p:txBody>
        </p:sp>
      </p:grpSp>
      <p:grpSp>
        <p:nvGrpSpPr>
          <p:cNvPr id="12294" name="Groupe 48"/>
          <p:cNvGrpSpPr>
            <a:grpSpLocks/>
          </p:cNvGrpSpPr>
          <p:nvPr/>
        </p:nvGrpSpPr>
        <p:grpSpPr bwMode="auto">
          <a:xfrm>
            <a:off x="509588" y="2273300"/>
            <a:ext cx="8458200" cy="1443038"/>
            <a:chOff x="176357" y="4293095"/>
            <a:chExt cx="2307411" cy="911211"/>
          </a:xfrm>
        </p:grpSpPr>
        <p:sp>
          <p:nvSpPr>
            <p:cNvPr id="50" name="Rectangle à coins arrondis 49"/>
            <p:cNvSpPr/>
            <p:nvPr/>
          </p:nvSpPr>
          <p:spPr>
            <a:xfrm>
              <a:off x="176357" y="4293096"/>
              <a:ext cx="2307411" cy="911210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51" name="ZoneTexte 50"/>
            <p:cNvSpPr txBox="1"/>
            <p:nvPr/>
          </p:nvSpPr>
          <p:spPr>
            <a:xfrm>
              <a:off x="223995" y="4293095"/>
              <a:ext cx="2201741" cy="8741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800" b="1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Le législateur décide de voter une Loi d’Orientation Agricole portant création de Sociétés Anonymes particulières :</a:t>
              </a:r>
            </a:p>
          </p:txBody>
        </p:sp>
      </p:grpSp>
      <p:grpSp>
        <p:nvGrpSpPr>
          <p:cNvPr id="12295" name="Groupe 51"/>
          <p:cNvGrpSpPr>
            <a:grpSpLocks/>
          </p:cNvGrpSpPr>
          <p:nvPr/>
        </p:nvGrpSpPr>
        <p:grpSpPr bwMode="auto">
          <a:xfrm>
            <a:off x="1908175" y="3860800"/>
            <a:ext cx="6551613" cy="425450"/>
            <a:chOff x="176356" y="4293096"/>
            <a:chExt cx="5674984" cy="425367"/>
          </a:xfrm>
        </p:grpSpPr>
        <p:sp>
          <p:nvSpPr>
            <p:cNvPr id="53" name="Rectangle à coins arrondis 52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54" name="ZoneTexte 53"/>
            <p:cNvSpPr txBox="1"/>
            <p:nvPr/>
          </p:nvSpPr>
          <p:spPr>
            <a:xfrm>
              <a:off x="224484" y="4293096"/>
              <a:ext cx="5626856" cy="3999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Placées sous l’égide de la profession agricole</a:t>
              </a:r>
              <a:endParaRPr lang="fr-FR" sz="4800" b="1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12296" name="Groupe 54"/>
          <p:cNvGrpSpPr>
            <a:grpSpLocks/>
          </p:cNvGrpSpPr>
          <p:nvPr/>
        </p:nvGrpSpPr>
        <p:grpSpPr bwMode="auto">
          <a:xfrm>
            <a:off x="1917700" y="4365625"/>
            <a:ext cx="6551613" cy="425450"/>
            <a:chOff x="176356" y="4293096"/>
            <a:chExt cx="5674984" cy="425367"/>
          </a:xfrm>
        </p:grpSpPr>
        <p:sp>
          <p:nvSpPr>
            <p:cNvPr id="56" name="Rectangle à coins arrondis 55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224484" y="4293096"/>
              <a:ext cx="5626856" cy="3999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Sans but lucratif</a:t>
              </a:r>
              <a:endParaRPr lang="fr-FR" sz="4800" b="1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12297" name="Groupe 60"/>
          <p:cNvGrpSpPr>
            <a:grpSpLocks/>
          </p:cNvGrpSpPr>
          <p:nvPr/>
        </p:nvGrpSpPr>
        <p:grpSpPr bwMode="auto">
          <a:xfrm>
            <a:off x="1917700" y="4868863"/>
            <a:ext cx="6551613" cy="425450"/>
            <a:chOff x="176356" y="4293096"/>
            <a:chExt cx="5674984" cy="425367"/>
          </a:xfrm>
        </p:grpSpPr>
        <p:sp>
          <p:nvSpPr>
            <p:cNvPr id="62" name="Rectangle à coins arrondis 61"/>
            <p:cNvSpPr/>
            <p:nvPr/>
          </p:nvSpPr>
          <p:spPr>
            <a:xfrm>
              <a:off x="176356" y="4293096"/>
              <a:ext cx="5674983" cy="425367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chemeClr val="tx2">
                      <a:lumMod val="75000"/>
                    </a:schemeClr>
                  </a:solidFill>
                  <a:ea typeface="Calibri"/>
                  <a:cs typeface="Times New Roman"/>
                </a:rPr>
                <a:t> </a:t>
              </a:r>
            </a:p>
          </p:txBody>
        </p:sp>
        <p:sp>
          <p:nvSpPr>
            <p:cNvPr id="63" name="ZoneTexte 62"/>
            <p:cNvSpPr txBox="1"/>
            <p:nvPr/>
          </p:nvSpPr>
          <p:spPr>
            <a:xfrm>
              <a:off x="224484" y="4293096"/>
              <a:ext cx="5626856" cy="39997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Sous tutelle de l’Etat</a:t>
              </a:r>
              <a:endParaRPr lang="fr-FR" sz="4800" b="1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</p:grpSp>
      <p:sp>
        <p:nvSpPr>
          <p:cNvPr id="64" name="Rectangle 63"/>
          <p:cNvSpPr/>
          <p:nvPr/>
        </p:nvSpPr>
        <p:spPr>
          <a:xfrm>
            <a:off x="479425" y="5516563"/>
            <a:ext cx="8547100" cy="939800"/>
          </a:xfrm>
          <a:prstGeom prst="rect">
            <a:avLst/>
          </a:prstGeom>
          <a:solidFill>
            <a:schemeClr val="accent1">
              <a:lumMod val="20000"/>
              <a:lumOff val="80000"/>
              <a:alpha val="76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grpSp>
        <p:nvGrpSpPr>
          <p:cNvPr id="12299" name="Groupe 64"/>
          <p:cNvGrpSpPr>
            <a:grpSpLocks/>
          </p:cNvGrpSpPr>
          <p:nvPr/>
        </p:nvGrpSpPr>
        <p:grpSpPr bwMode="auto">
          <a:xfrm>
            <a:off x="509588" y="5545138"/>
            <a:ext cx="8458200" cy="954087"/>
            <a:chOff x="176357" y="4293095"/>
            <a:chExt cx="2307411" cy="826777"/>
          </a:xfrm>
        </p:grpSpPr>
        <p:sp>
          <p:nvSpPr>
            <p:cNvPr id="66" name="Rectangle à coins arrondis 65"/>
            <p:cNvSpPr/>
            <p:nvPr/>
          </p:nvSpPr>
          <p:spPr>
            <a:xfrm>
              <a:off x="176357" y="4293096"/>
              <a:ext cx="2307411" cy="764549"/>
            </a:xfrm>
            <a:prstGeom prst="roundRect">
              <a:avLst>
                <a:gd name="adj" fmla="val 2756"/>
              </a:avLst>
            </a:prstGeom>
            <a:gradFill>
              <a:gsLst>
                <a:gs pos="58000">
                  <a:sysClr val="window" lastClr="FFFFFF">
                    <a:alpha val="20000"/>
                    <a:lumMod val="63000"/>
                  </a:sysClr>
                </a:gs>
                <a:gs pos="0">
                  <a:sysClr val="window" lastClr="FFFFFF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  <a:p>
              <a:pPr algn="ctr" fontAlgn="auto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fr-FR" sz="1100" dirty="0">
                  <a:solidFill>
                    <a:srgbClr val="000000"/>
                  </a:solidFill>
                  <a:ea typeface="Calibri"/>
                  <a:cs typeface="Times New Roman"/>
                </a:rPr>
                <a:t> </a:t>
              </a:r>
              <a:endParaRPr lang="fr-FR" sz="1100" dirty="0">
                <a:ea typeface="Calibri"/>
                <a:cs typeface="Times New Roman"/>
              </a:endParaRPr>
            </a:p>
          </p:txBody>
        </p:sp>
        <p:sp>
          <p:nvSpPr>
            <p:cNvPr id="12303" name="ZoneTexte 66"/>
            <p:cNvSpPr txBox="1">
              <a:spLocks noChangeArrowheads="1"/>
            </p:cNvSpPr>
            <p:nvPr/>
          </p:nvSpPr>
          <p:spPr bwMode="auto">
            <a:xfrm>
              <a:off x="224211" y="4293095"/>
              <a:ext cx="2201352" cy="826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2800" b="1">
                  <a:latin typeface="Calibri" pitchFamily="34" charset="0"/>
                </a:rPr>
                <a:t>Les Sociétés d’Aménagement Foncier </a:t>
              </a:r>
            </a:p>
            <a:p>
              <a:pPr algn="ctr"/>
              <a:r>
                <a:rPr lang="fr-FR" sz="2800" b="1">
                  <a:latin typeface="Calibri" pitchFamily="34" charset="0"/>
                </a:rPr>
                <a:t>et d’Etablissement Rural (SAFER)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48291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Histoire et création de la SAFER Paca</a:t>
            </a:r>
            <a:r>
              <a:rPr lang="fr-FR" sz="2000" dirty="0">
                <a:latin typeface="Century Gothic" pitchFamily="34" charset="0"/>
              </a:rPr>
              <a:t>.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67B3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606" cy="1017945"/>
            <a:chOff x="954233" y="1484784"/>
            <a:chExt cx="282668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87623" y="2545100"/>
              <a:ext cx="2793299" cy="1273644"/>
            </a:xfrm>
            <a:prstGeom prst="rect">
              <a:avLst/>
            </a:prstGeom>
            <a:noFill/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  <a:latin typeface="Century Gothic" pitchFamily="34" charset="0"/>
                </a:rPr>
                <a:t>Rappel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  <a:latin typeface="Century Gothic" pitchFamily="34" charset="0"/>
                </a:rPr>
                <a:t>historique</a:t>
              </a:r>
            </a:p>
          </p:txBody>
        </p:sp>
      </p:grpSp>
      <p:sp>
        <p:nvSpPr>
          <p:cNvPr id="68" name="Rectangle 67"/>
          <p:cNvSpPr/>
          <p:nvPr/>
        </p:nvSpPr>
        <p:spPr>
          <a:xfrm>
            <a:off x="827088" y="1052513"/>
            <a:ext cx="1811337" cy="1800225"/>
          </a:xfrm>
          <a:prstGeom prst="rect">
            <a:avLst/>
          </a:prstGeom>
          <a:solidFill>
            <a:srgbClr val="67B3D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/>
              <a:t>Création des SAFER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/>
              <a:t>1960</a:t>
            </a:r>
            <a:endParaRPr lang="fr-FR" b="1" dirty="0"/>
          </a:p>
        </p:txBody>
      </p:sp>
      <p:sp>
        <p:nvSpPr>
          <p:cNvPr id="14341" name="Rectangle 69"/>
          <p:cNvSpPr>
            <a:spLocks noChangeArrowheads="1"/>
          </p:cNvSpPr>
          <p:nvPr/>
        </p:nvSpPr>
        <p:spPr bwMode="auto">
          <a:xfrm>
            <a:off x="3276600" y="2597150"/>
            <a:ext cx="5124450" cy="400050"/>
          </a:xfrm>
          <a:prstGeom prst="rect">
            <a:avLst/>
          </a:prstGeom>
          <a:solidFill>
            <a:srgbClr val="67B3D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fr-FR" sz="20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2224088" y="2565400"/>
            <a:ext cx="806450" cy="461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1964</a:t>
            </a:r>
          </a:p>
        </p:txBody>
      </p:sp>
      <p:sp>
        <p:nvSpPr>
          <p:cNvPr id="14343" name="Rectangle 71"/>
          <p:cNvSpPr>
            <a:spLocks noChangeArrowheads="1"/>
          </p:cNvSpPr>
          <p:nvPr/>
        </p:nvSpPr>
        <p:spPr bwMode="auto">
          <a:xfrm>
            <a:off x="3359150" y="2593975"/>
            <a:ext cx="5041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b="1">
                <a:solidFill>
                  <a:schemeClr val="bg1"/>
                </a:solidFill>
                <a:latin typeface="Calibri" pitchFamily="34" charset="0"/>
              </a:rPr>
              <a:t>Naissance de la SAFER PACA </a:t>
            </a:r>
            <a:r>
              <a:rPr lang="fr-FR" sz="2000">
                <a:solidFill>
                  <a:schemeClr val="bg1"/>
                </a:solidFill>
                <a:latin typeface="Calibri" pitchFamily="34" charset="0"/>
              </a:rPr>
              <a:t>(5 départements) </a:t>
            </a:r>
            <a:endParaRPr lang="fr-FR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4344" name="Picture 2" descr="C:\Users\erwan.marolleau\Desktop\Elements congres\illustrations\5dep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22" t="3473" r="34999"/>
          <a:stretch>
            <a:fillRect/>
          </a:stretch>
        </p:blipFill>
        <p:spPr bwMode="auto">
          <a:xfrm>
            <a:off x="1550988" y="3754438"/>
            <a:ext cx="3241675" cy="313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ZoneTexte 73"/>
          <p:cNvSpPr txBox="1">
            <a:spLocks noChangeArrowheads="1"/>
          </p:cNvSpPr>
          <p:nvPr/>
        </p:nvSpPr>
        <p:spPr bwMode="auto">
          <a:xfrm>
            <a:off x="2652713" y="5149850"/>
            <a:ext cx="544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Calibri" pitchFamily="34" charset="0"/>
              </a:rPr>
              <a:t>84</a:t>
            </a:r>
          </a:p>
        </p:txBody>
      </p:sp>
      <p:sp>
        <p:nvSpPr>
          <p:cNvPr id="14346" name="ZoneTexte 74"/>
          <p:cNvSpPr txBox="1">
            <a:spLocks noChangeArrowheads="1"/>
          </p:cNvSpPr>
          <p:nvPr/>
        </p:nvSpPr>
        <p:spPr bwMode="auto">
          <a:xfrm>
            <a:off x="3700463" y="5003800"/>
            <a:ext cx="5445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Calibri" pitchFamily="34" charset="0"/>
              </a:rPr>
              <a:t>04</a:t>
            </a:r>
          </a:p>
        </p:txBody>
      </p:sp>
      <p:sp>
        <p:nvSpPr>
          <p:cNvPr id="14347" name="ZoneTexte 75"/>
          <p:cNvSpPr txBox="1">
            <a:spLocks noChangeArrowheads="1"/>
          </p:cNvSpPr>
          <p:nvPr/>
        </p:nvSpPr>
        <p:spPr bwMode="auto">
          <a:xfrm>
            <a:off x="3616325" y="4221163"/>
            <a:ext cx="542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Calibri" pitchFamily="34" charset="0"/>
              </a:rPr>
              <a:t>05</a:t>
            </a:r>
          </a:p>
        </p:txBody>
      </p:sp>
      <p:sp>
        <p:nvSpPr>
          <p:cNvPr id="14348" name="ZoneTexte 76"/>
          <p:cNvSpPr txBox="1">
            <a:spLocks noChangeArrowheads="1"/>
          </p:cNvSpPr>
          <p:nvPr/>
        </p:nvSpPr>
        <p:spPr bwMode="auto">
          <a:xfrm>
            <a:off x="3725863" y="5805488"/>
            <a:ext cx="542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Calibri" pitchFamily="34" charset="0"/>
              </a:rPr>
              <a:t>83</a:t>
            </a:r>
          </a:p>
        </p:txBody>
      </p:sp>
      <p:sp>
        <p:nvSpPr>
          <p:cNvPr id="14349" name="ZoneTexte 77"/>
          <p:cNvSpPr txBox="1">
            <a:spLocks noChangeArrowheads="1"/>
          </p:cNvSpPr>
          <p:nvPr/>
        </p:nvSpPr>
        <p:spPr bwMode="auto">
          <a:xfrm>
            <a:off x="2332038" y="5630863"/>
            <a:ext cx="5445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Calibri" pitchFamily="34" charset="0"/>
              </a:rPr>
              <a:t>13</a:t>
            </a:r>
          </a:p>
        </p:txBody>
      </p:sp>
      <p:pic>
        <p:nvPicPr>
          <p:cNvPr id="14350" name="Picture 3" descr="C:\Users\erwan.marolleau\Desktop\Elements congres\illustrations\06solo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053" t="29782" r="20868" b="21684"/>
          <a:stretch>
            <a:fillRect/>
          </a:stretch>
        </p:blipFill>
        <p:spPr bwMode="auto">
          <a:xfrm>
            <a:off x="4337050" y="4494213"/>
            <a:ext cx="1603375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" name="Rectangle 79"/>
          <p:cNvSpPr/>
          <p:nvPr/>
        </p:nvSpPr>
        <p:spPr>
          <a:xfrm>
            <a:off x="2132013" y="3078163"/>
            <a:ext cx="1008062" cy="504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4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2224088" y="3082925"/>
            <a:ext cx="8064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1987</a:t>
            </a:r>
          </a:p>
        </p:txBody>
      </p:sp>
      <p:sp>
        <p:nvSpPr>
          <p:cNvPr id="14353" name="ZoneTexte 82"/>
          <p:cNvSpPr txBox="1">
            <a:spLocks noChangeArrowheads="1"/>
          </p:cNvSpPr>
          <p:nvPr/>
        </p:nvSpPr>
        <p:spPr bwMode="auto">
          <a:xfrm>
            <a:off x="4867275" y="5149850"/>
            <a:ext cx="542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Calibri" pitchFamily="34" charset="0"/>
              </a:rPr>
              <a:t>06</a:t>
            </a:r>
          </a:p>
        </p:txBody>
      </p:sp>
      <p:sp>
        <p:nvSpPr>
          <p:cNvPr id="14354" name="Rectangle 83"/>
          <p:cNvSpPr>
            <a:spLocks noChangeArrowheads="1"/>
          </p:cNvSpPr>
          <p:nvPr/>
        </p:nvSpPr>
        <p:spPr bwMode="auto">
          <a:xfrm>
            <a:off x="3276600" y="3173413"/>
            <a:ext cx="3743325" cy="400050"/>
          </a:xfrm>
          <a:prstGeom prst="rect">
            <a:avLst/>
          </a:prstGeom>
          <a:solidFill>
            <a:srgbClr val="67B3D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fr-FR" sz="20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4355" name="Rectangle 84"/>
          <p:cNvSpPr>
            <a:spLocks noChangeArrowheads="1"/>
          </p:cNvSpPr>
          <p:nvPr/>
        </p:nvSpPr>
        <p:spPr bwMode="auto">
          <a:xfrm>
            <a:off x="3359150" y="3170238"/>
            <a:ext cx="5041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b="1">
                <a:solidFill>
                  <a:schemeClr val="bg1"/>
                </a:solidFill>
                <a:latin typeface="Calibri" pitchFamily="34" charset="0"/>
              </a:rPr>
              <a:t>Intégration des Alpes Maritimes</a:t>
            </a:r>
            <a:endParaRPr lang="fr-FR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6" name="Flèche courbée vers le bas 85"/>
          <p:cNvSpPr/>
          <p:nvPr/>
        </p:nvSpPr>
        <p:spPr>
          <a:xfrm rot="7571268">
            <a:off x="5758656" y="4210845"/>
            <a:ext cx="2174875" cy="1128712"/>
          </a:xfrm>
          <a:prstGeom prst="curved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87" name="Flèche courbée vers la droite 86"/>
          <p:cNvSpPr/>
          <p:nvPr/>
        </p:nvSpPr>
        <p:spPr>
          <a:xfrm>
            <a:off x="588963" y="2914650"/>
            <a:ext cx="1227137" cy="2613025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pic>
        <p:nvPicPr>
          <p:cNvPr id="14358" name="Picture 2" descr="X:\COMMUNICATION\SAFERrvb15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84888" y="1328738"/>
            <a:ext cx="2008187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" name="Flèche droite 88"/>
          <p:cNvSpPr/>
          <p:nvPr/>
        </p:nvSpPr>
        <p:spPr>
          <a:xfrm>
            <a:off x="4805363" y="1293813"/>
            <a:ext cx="973137" cy="566737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pic>
        <p:nvPicPr>
          <p:cNvPr id="1436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9450" y="1103313"/>
            <a:ext cx="102552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35782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La SAFER Paca aujourd’hui.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67B3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606" cy="1017945"/>
            <a:chOff x="954233" y="1484784"/>
            <a:chExt cx="282668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87623" y="2545100"/>
              <a:ext cx="2793299" cy="1273644"/>
            </a:xfrm>
            <a:prstGeom prst="rect">
              <a:avLst/>
            </a:prstGeom>
            <a:noFill/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  <a:latin typeface="Century Gothic" pitchFamily="34" charset="0"/>
                </a:rPr>
                <a:t>Rappel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200" b="1" dirty="0">
                  <a:solidFill>
                    <a:schemeClr val="bg1"/>
                  </a:solidFill>
                  <a:latin typeface="Century Gothic" pitchFamily="34" charset="0"/>
                </a:rPr>
                <a:t>historique</a:t>
              </a:r>
            </a:p>
          </p:txBody>
        </p:sp>
      </p:grpSp>
      <p:sp>
        <p:nvSpPr>
          <p:cNvPr id="31" name="Rectangle à coins arrondis 30"/>
          <p:cNvSpPr/>
          <p:nvPr/>
        </p:nvSpPr>
        <p:spPr>
          <a:xfrm>
            <a:off x="6076155" y="1192336"/>
            <a:ext cx="2282552" cy="21478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295" endPos="92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Text Box 7617"/>
          <p:cNvSpPr txBox="1">
            <a:spLocks noChangeArrowheads="1"/>
          </p:cNvSpPr>
          <p:nvPr/>
        </p:nvSpPr>
        <p:spPr bwMode="auto">
          <a:xfrm>
            <a:off x="6086475" y="1252538"/>
            <a:ext cx="2305050" cy="52006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Manosque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Direction Régionale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Direction générale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Comptabilité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Services généraux, informatiques, juridiques, études et cartographie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6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6 antennes départementales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77 salariés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34 conseillers fonciers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21 administrateurs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4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8 censeurs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4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33" name="Connecteur droit 32"/>
          <p:cNvCxnSpPr/>
          <p:nvPr/>
        </p:nvCxnSpPr>
        <p:spPr>
          <a:xfrm>
            <a:off x="6311900" y="4797425"/>
            <a:ext cx="181133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91" name="Groupe 33"/>
          <p:cNvGrpSpPr>
            <a:grpSpLocks/>
          </p:cNvGrpSpPr>
          <p:nvPr/>
        </p:nvGrpSpPr>
        <p:grpSpPr bwMode="auto">
          <a:xfrm>
            <a:off x="-180975" y="1214438"/>
            <a:ext cx="6481763" cy="4806950"/>
            <a:chOff x="-627175" y="523436"/>
            <a:chExt cx="6480719" cy="4806325"/>
          </a:xfrm>
        </p:grpSpPr>
        <p:pic>
          <p:nvPicPr>
            <p:cNvPr id="16394" name="Picture 3" descr="C:\Users\erwan.marolleau\Desktop\Elements congres\illustrations\Reg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627175" y="523436"/>
              <a:ext cx="6480719" cy="4806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Ellipse 35"/>
            <p:cNvSpPr/>
            <p:nvPr/>
          </p:nvSpPr>
          <p:spPr>
            <a:xfrm>
              <a:off x="975942" y="3045645"/>
              <a:ext cx="193644" cy="1984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60102" y="2886916"/>
              <a:ext cx="1120594" cy="3079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Avignon</a:t>
              </a:r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56928" y="3942466"/>
              <a:ext cx="1939613" cy="3063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Aix en Provence</a:t>
              </a: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4317092" y="3366278"/>
              <a:ext cx="712672" cy="3079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Nice</a:t>
              </a:r>
              <a:endParaRPr lang="fr-FR" sz="2400" dirty="0">
                <a:solidFill>
                  <a:schemeClr val="tx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2612391" y="1461526"/>
              <a:ext cx="653945" cy="3079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Gap</a:t>
              </a:r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2336211" y="4253576"/>
              <a:ext cx="2926878" cy="3079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1400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Le Cannet des Maures</a:t>
              </a:r>
            </a:p>
          </p:txBody>
        </p:sp>
        <p:sp>
          <p:nvSpPr>
            <p:cNvPr id="44" name="Ellipse 43"/>
            <p:cNvSpPr/>
            <p:nvPr/>
          </p:nvSpPr>
          <p:spPr>
            <a:xfrm>
              <a:off x="2613978" y="1788508"/>
              <a:ext cx="193644" cy="1984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45" name="Ellipse 44"/>
            <p:cNvSpPr/>
            <p:nvPr/>
          </p:nvSpPr>
          <p:spPr>
            <a:xfrm>
              <a:off x="1685440" y="3963101"/>
              <a:ext cx="193644" cy="1984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46" name="Ellipse 45"/>
            <p:cNvSpPr/>
            <p:nvPr/>
          </p:nvSpPr>
          <p:spPr>
            <a:xfrm>
              <a:off x="4169477" y="3478977"/>
              <a:ext cx="193644" cy="199999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49" name="Ellipse 48"/>
            <p:cNvSpPr/>
            <p:nvPr/>
          </p:nvSpPr>
          <p:spPr>
            <a:xfrm>
              <a:off x="2807622" y="4055164"/>
              <a:ext cx="193644" cy="198412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2710800" y="2586918"/>
              <a:ext cx="1995166" cy="39999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2000" b="1" dirty="0">
                  <a:solidFill>
                    <a:schemeClr val="tx2">
                      <a:lumMod val="75000"/>
                    </a:schemeClr>
                  </a:solidFill>
                  <a:latin typeface="+mn-lt"/>
                </a:rPr>
                <a:t>Manosque</a:t>
              </a:r>
            </a:p>
          </p:txBody>
        </p:sp>
      </p:grpSp>
      <p:sp>
        <p:nvSpPr>
          <p:cNvPr id="51" name="Ellipse 50"/>
          <p:cNvSpPr/>
          <p:nvPr/>
        </p:nvSpPr>
        <p:spPr>
          <a:xfrm>
            <a:off x="3157538" y="3687763"/>
            <a:ext cx="193675" cy="200025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2930525" y="3687763"/>
            <a:ext cx="193675" cy="198437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11238" y="0"/>
            <a:ext cx="2874962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  <a:latin typeface="Century Gothic" pitchFamily="34" charset="0"/>
              </a:rPr>
              <a:t>Nos moyens pour agir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67B3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606" cy="1017945"/>
            <a:chOff x="954233" y="1484784"/>
            <a:chExt cx="282668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987623" y="3224376"/>
              <a:ext cx="2793299" cy="594368"/>
            </a:xfrm>
            <a:prstGeom prst="rect">
              <a:avLst/>
            </a:prstGeom>
            <a:noFill/>
          </p:spPr>
          <p:txBody>
            <a:bodyPr anchor="b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fr-FR" sz="800" b="1" dirty="0">
                  <a:solidFill>
                    <a:schemeClr val="bg1"/>
                  </a:solidFill>
                  <a:latin typeface="Century Gothic" pitchFamily="34" charset="0"/>
                </a:rPr>
                <a:t>Fonctionnement</a:t>
              </a:r>
            </a:p>
          </p:txBody>
        </p:sp>
      </p:grp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2771775" y="3232150"/>
            <a:ext cx="5113338" cy="1511300"/>
          </a:xfrm>
          <a:prstGeom prst="rect">
            <a:avLst/>
          </a:prstGeom>
          <a:solidFill>
            <a:srgbClr val="67B3DF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Des moyens humains</a:t>
            </a:r>
            <a:r>
              <a:rPr lang="fr-FR" sz="3200" b="1" dirty="0">
                <a:solidFill>
                  <a:schemeClr val="bg1"/>
                </a:solidFill>
                <a:latin typeface="+mn-lt"/>
              </a:rPr>
              <a:t>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fr-FR" sz="1600" dirty="0">
                <a:latin typeface="+mn-lt"/>
              </a:rPr>
              <a:t> Des équipes d’experts réparties sur le territoire régional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fr-FR" sz="1600" dirty="0">
                <a:latin typeface="+mn-lt"/>
              </a:rPr>
              <a:t> Une technicité basée sur la formation et l’expérience</a:t>
            </a:r>
          </a:p>
        </p:txBody>
      </p:sp>
      <p:sp>
        <p:nvSpPr>
          <p:cNvPr id="27" name="Rectangle 8"/>
          <p:cNvSpPr>
            <a:spLocks noChangeArrowheads="1"/>
          </p:cNvSpPr>
          <p:nvPr/>
        </p:nvSpPr>
        <p:spPr bwMode="auto">
          <a:xfrm>
            <a:off x="395288" y="1052513"/>
            <a:ext cx="3971925" cy="792162"/>
          </a:xfrm>
          <a:prstGeom prst="rect">
            <a:avLst/>
          </a:prstGeom>
          <a:solidFill>
            <a:srgbClr val="67B3DF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Une structure adaptée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fr-FR" sz="1600" dirty="0">
                <a:latin typeface="+mn-lt"/>
              </a:rPr>
              <a:t> Une SA sans but lucratif</a:t>
            </a:r>
            <a:endParaRPr lang="fr-FR" sz="2000" dirty="0">
              <a:latin typeface="+mn-lt"/>
            </a:endParaRPr>
          </a:p>
        </p:txBody>
      </p: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1403350" y="1962150"/>
            <a:ext cx="3967163" cy="1150938"/>
          </a:xfrm>
          <a:prstGeom prst="rect">
            <a:avLst/>
          </a:prstGeom>
          <a:solidFill>
            <a:srgbClr val="67B3DF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Des moyens financiers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fr-FR" sz="1600" dirty="0">
                <a:latin typeface="+mn-lt"/>
              </a:rPr>
              <a:t> Des fonds propres</a:t>
            </a:r>
          </a:p>
          <a:p>
            <a:pPr algn="just" fontAlgn="auto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fr-FR" sz="1600" dirty="0">
                <a:latin typeface="+mn-lt"/>
              </a:rPr>
              <a:t> Une capacité d’emprunt</a:t>
            </a:r>
          </a:p>
        </p:txBody>
      </p: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3886200" y="4868863"/>
            <a:ext cx="5114925" cy="1728787"/>
          </a:xfrm>
          <a:prstGeom prst="rect">
            <a:avLst/>
          </a:prstGeom>
          <a:solidFill>
            <a:srgbClr val="67B3DF"/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400" b="1" dirty="0">
                <a:solidFill>
                  <a:schemeClr val="bg1"/>
                </a:solidFill>
                <a:latin typeface="+mn-lt"/>
              </a:rPr>
              <a:t>Des moyens juridiques et dérogatoires</a:t>
            </a:r>
            <a:r>
              <a:rPr lang="fr-FR" sz="3200" dirty="0">
                <a:solidFill>
                  <a:schemeClr val="bg1"/>
                </a:solidFill>
                <a:latin typeface="+mn-lt"/>
              </a:rPr>
              <a:t> 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fr-FR" sz="1600" dirty="0">
                <a:latin typeface="+mn-lt"/>
              </a:rPr>
              <a:t> La préemption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fr-FR" sz="1600" dirty="0">
                <a:latin typeface="+mn-lt"/>
              </a:rPr>
              <a:t> La substitution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FontTx/>
              <a:buChar char="•"/>
              <a:defRPr/>
            </a:pPr>
            <a:r>
              <a:rPr lang="fr-FR" sz="1600" dirty="0">
                <a:latin typeface="+mn-lt"/>
              </a:rPr>
              <a:t>  Une gestion temporaire sous forme de COPP</a:t>
            </a:r>
          </a:p>
          <a:p>
            <a:pPr marL="180975" indent="-180975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1600" dirty="0">
                <a:latin typeface="+mn-lt"/>
              </a:rPr>
              <a:t>    et de CMD</a:t>
            </a:r>
          </a:p>
        </p:txBody>
      </p:sp>
      <p:sp>
        <p:nvSpPr>
          <p:cNvPr id="18440" name="Line 11"/>
          <p:cNvSpPr>
            <a:spLocks noChangeShapeType="1"/>
          </p:cNvSpPr>
          <p:nvPr/>
        </p:nvSpPr>
        <p:spPr bwMode="auto">
          <a:xfrm flipH="1" flipV="1">
            <a:off x="107950" y="1628775"/>
            <a:ext cx="0" cy="3960813"/>
          </a:xfrm>
          <a:prstGeom prst="line">
            <a:avLst/>
          </a:prstGeom>
          <a:noFill/>
          <a:ln w="28575">
            <a:solidFill>
              <a:srgbClr val="67B3D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8441" name="Line 13"/>
          <p:cNvSpPr>
            <a:spLocks noChangeShapeType="1"/>
          </p:cNvSpPr>
          <p:nvPr/>
        </p:nvSpPr>
        <p:spPr bwMode="auto">
          <a:xfrm>
            <a:off x="107950" y="4005263"/>
            <a:ext cx="2663825" cy="0"/>
          </a:xfrm>
          <a:prstGeom prst="line">
            <a:avLst/>
          </a:prstGeom>
          <a:noFill/>
          <a:ln w="28575">
            <a:solidFill>
              <a:srgbClr val="67B3D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8442" name="Line 14"/>
          <p:cNvSpPr>
            <a:spLocks noChangeShapeType="1"/>
          </p:cNvSpPr>
          <p:nvPr/>
        </p:nvSpPr>
        <p:spPr bwMode="auto">
          <a:xfrm>
            <a:off x="107950" y="2708275"/>
            <a:ext cx="1295400" cy="0"/>
          </a:xfrm>
          <a:prstGeom prst="line">
            <a:avLst/>
          </a:prstGeom>
          <a:noFill/>
          <a:ln w="28575">
            <a:solidFill>
              <a:srgbClr val="67B3D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8443" name="Line 15"/>
          <p:cNvSpPr>
            <a:spLocks noChangeShapeType="1"/>
          </p:cNvSpPr>
          <p:nvPr/>
        </p:nvSpPr>
        <p:spPr bwMode="auto">
          <a:xfrm>
            <a:off x="179388" y="16287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8444" name="Line 16"/>
          <p:cNvSpPr>
            <a:spLocks noChangeShapeType="1"/>
          </p:cNvSpPr>
          <p:nvPr/>
        </p:nvSpPr>
        <p:spPr bwMode="auto">
          <a:xfrm>
            <a:off x="107950" y="1628775"/>
            <a:ext cx="287338" cy="0"/>
          </a:xfrm>
          <a:prstGeom prst="line">
            <a:avLst/>
          </a:prstGeom>
          <a:noFill/>
          <a:ln w="28575">
            <a:solidFill>
              <a:srgbClr val="67B3D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8445" name="Line 20"/>
          <p:cNvSpPr>
            <a:spLocks noChangeShapeType="1"/>
          </p:cNvSpPr>
          <p:nvPr/>
        </p:nvSpPr>
        <p:spPr bwMode="auto">
          <a:xfrm>
            <a:off x="107950" y="5589588"/>
            <a:ext cx="3778250" cy="0"/>
          </a:xfrm>
          <a:prstGeom prst="line">
            <a:avLst/>
          </a:prstGeom>
          <a:noFill/>
          <a:ln w="28575">
            <a:solidFill>
              <a:srgbClr val="67B3DF"/>
            </a:solidFill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à coins arrondis 6"/>
          <p:cNvSpPr/>
          <p:nvPr/>
        </p:nvSpPr>
        <p:spPr>
          <a:xfrm>
            <a:off x="996950" y="2014538"/>
            <a:ext cx="6888163" cy="220662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114300" sx="102000" sy="102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276600" y="2490788"/>
            <a:ext cx="292100" cy="242887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49650" y="2395538"/>
            <a:ext cx="16065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Les missions</a:t>
            </a:r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3281363" y="3017838"/>
            <a:ext cx="292100" cy="244475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40125" y="2944813"/>
            <a:ext cx="3367088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Nos modes d’intervention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3690938" y="2827338"/>
            <a:ext cx="3689350" cy="0"/>
          </a:xfrm>
          <a:prstGeom prst="line">
            <a:avLst/>
          </a:prstGeom>
          <a:ln w="95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7"/>
          <p:cNvSpPr>
            <a:spLocks/>
          </p:cNvSpPr>
          <p:nvPr/>
        </p:nvSpPr>
        <p:spPr bwMode="auto">
          <a:xfrm>
            <a:off x="3276600" y="3522663"/>
            <a:ext cx="292100" cy="242887"/>
          </a:xfrm>
          <a:custGeom>
            <a:avLst/>
            <a:gdLst/>
            <a:ahLst/>
            <a:cxnLst>
              <a:cxn ang="0">
                <a:pos x="1788" y="744"/>
              </a:cxn>
              <a:cxn ang="0">
                <a:pos x="1044" y="0"/>
              </a:cxn>
              <a:cxn ang="0">
                <a:pos x="728" y="0"/>
              </a:cxn>
              <a:cxn ang="0">
                <a:pos x="1358" y="624"/>
              </a:cxn>
              <a:cxn ang="0">
                <a:pos x="0" y="624"/>
              </a:cxn>
              <a:cxn ang="0">
                <a:pos x="0" y="862"/>
              </a:cxn>
              <a:cxn ang="0">
                <a:pos x="1358" y="862"/>
              </a:cxn>
              <a:cxn ang="0">
                <a:pos x="728" y="1486"/>
              </a:cxn>
              <a:cxn ang="0">
                <a:pos x="1044" y="1486"/>
              </a:cxn>
              <a:cxn ang="0">
                <a:pos x="1788" y="744"/>
              </a:cxn>
            </a:cxnLst>
            <a:rect l="0" t="0" r="r" b="b"/>
            <a:pathLst>
              <a:path w="1788" h="1486">
                <a:moveTo>
                  <a:pt x="1788" y="744"/>
                </a:moveTo>
                <a:lnTo>
                  <a:pt x="1044" y="0"/>
                </a:lnTo>
                <a:lnTo>
                  <a:pt x="728" y="0"/>
                </a:lnTo>
                <a:lnTo>
                  <a:pt x="1358" y="624"/>
                </a:lnTo>
                <a:lnTo>
                  <a:pt x="0" y="624"/>
                </a:lnTo>
                <a:lnTo>
                  <a:pt x="0" y="862"/>
                </a:lnTo>
                <a:lnTo>
                  <a:pt x="1358" y="862"/>
                </a:lnTo>
                <a:lnTo>
                  <a:pt x="728" y="1486"/>
                </a:lnTo>
                <a:lnTo>
                  <a:pt x="1044" y="1486"/>
                </a:lnTo>
                <a:lnTo>
                  <a:pt x="1788" y="744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accent3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41713" y="3479800"/>
            <a:ext cx="34925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dirty="0">
                <a:solidFill>
                  <a:schemeClr val="accent3">
                    <a:lumMod val="50000"/>
                  </a:schemeClr>
                </a:solidFill>
                <a:latin typeface="Century Gothic" pitchFamily="34" charset="0"/>
              </a:rPr>
              <a:t>Nos instances de décisions</a:t>
            </a:r>
          </a:p>
        </p:txBody>
      </p:sp>
      <p:cxnSp>
        <p:nvCxnSpPr>
          <p:cNvPr id="16" name="Connecteur droit 15"/>
          <p:cNvCxnSpPr/>
          <p:nvPr/>
        </p:nvCxnSpPr>
        <p:spPr>
          <a:xfrm>
            <a:off x="3686175" y="3429000"/>
            <a:ext cx="3689350" cy="0"/>
          </a:xfrm>
          <a:prstGeom prst="line">
            <a:avLst/>
          </a:prstGeom>
          <a:ln w="95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3683000" y="3933825"/>
            <a:ext cx="3689350" cy="0"/>
          </a:xfrm>
          <a:prstGeom prst="line">
            <a:avLst/>
          </a:prstGeom>
          <a:ln w="9525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1" name="Groupe 20"/>
          <p:cNvGrpSpPr>
            <a:grpSpLocks/>
          </p:cNvGrpSpPr>
          <p:nvPr/>
        </p:nvGrpSpPr>
        <p:grpSpPr bwMode="auto">
          <a:xfrm>
            <a:off x="812800" y="2016125"/>
            <a:ext cx="2389188" cy="2205038"/>
            <a:chOff x="1835150" y="1340768"/>
            <a:chExt cx="2389709" cy="2205014"/>
          </a:xfrm>
        </p:grpSpPr>
        <p:sp>
          <p:nvSpPr>
            <p:cNvPr id="22" name="Rectangle à coins arrondis 21"/>
            <p:cNvSpPr/>
            <p:nvPr/>
          </p:nvSpPr>
          <p:spPr>
            <a:xfrm>
              <a:off x="2006637" y="1340768"/>
              <a:ext cx="2205519" cy="2205014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1835150" y="1448717"/>
              <a:ext cx="828856" cy="688968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  <p:sp>
          <p:nvSpPr>
            <p:cNvPr id="20494" name="Rectangle 23"/>
            <p:cNvSpPr>
              <a:spLocks noChangeArrowheads="1"/>
            </p:cNvSpPr>
            <p:nvPr/>
          </p:nvSpPr>
          <p:spPr bwMode="auto">
            <a:xfrm>
              <a:off x="2043860" y="2321646"/>
              <a:ext cx="2180999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000">
                  <a:solidFill>
                    <a:schemeClr val="bg1"/>
                  </a:solidFill>
                  <a:latin typeface="Century Gothic" pitchFamily="34" charset="0"/>
                </a:rPr>
                <a:t>Missions</a:t>
              </a:r>
            </a:p>
            <a:p>
              <a:r>
                <a:rPr lang="fr-FR" sz="2000">
                  <a:solidFill>
                    <a:schemeClr val="bg1"/>
                  </a:solidFill>
                  <a:latin typeface="Century Gothic" pitchFamily="34" charset="0"/>
                </a:rPr>
                <a:t>et</a:t>
              </a:r>
            </a:p>
            <a:p>
              <a:r>
                <a:rPr lang="fr-FR" sz="2000">
                  <a:solidFill>
                    <a:schemeClr val="bg1"/>
                  </a:solidFill>
                  <a:latin typeface="Century Gothic" pitchFamily="34" charset="0"/>
                </a:rPr>
                <a:t>fonctionnement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ChangeArrowheads="1"/>
          </p:cNvSpPr>
          <p:nvPr/>
        </p:nvSpPr>
        <p:spPr bwMode="auto">
          <a:xfrm>
            <a:off x="1011238" y="0"/>
            <a:ext cx="30146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Century Gothic" pitchFamily="34" charset="0"/>
              </a:rPr>
              <a:t>Les missions de la Safer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116013" y="415925"/>
            <a:ext cx="5734050" cy="0"/>
          </a:xfrm>
          <a:prstGeom prst="line">
            <a:avLst/>
          </a:prstGeom>
          <a:ln w="9525">
            <a:solidFill>
              <a:srgbClr val="B1C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e 24"/>
          <p:cNvGrpSpPr/>
          <p:nvPr/>
        </p:nvGrpSpPr>
        <p:grpSpPr>
          <a:xfrm>
            <a:off x="-12912" y="0"/>
            <a:ext cx="1024240" cy="1017945"/>
            <a:chOff x="954233" y="1484784"/>
            <a:chExt cx="2825679" cy="2808312"/>
          </a:xfrm>
          <a:solidFill>
            <a:srgbClr val="67B3DF"/>
          </a:solidFill>
        </p:grpSpPr>
        <p:sp>
          <p:nvSpPr>
            <p:cNvPr id="41" name="Rectangle à coins arrondis 40"/>
            <p:cNvSpPr/>
            <p:nvPr/>
          </p:nvSpPr>
          <p:spPr>
            <a:xfrm>
              <a:off x="971600" y="1484784"/>
              <a:ext cx="2808312" cy="2808312"/>
            </a:xfrm>
            <a:prstGeom prst="roundRect">
              <a:avLst>
                <a:gd name="adj" fmla="val 0"/>
              </a:avLst>
            </a:prstGeom>
            <a:solidFill>
              <a:srgbClr val="B1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954233" y="1556792"/>
              <a:ext cx="1055519" cy="877234"/>
            </a:xfrm>
            <a:custGeom>
              <a:avLst/>
              <a:gdLst/>
              <a:ahLst/>
              <a:cxnLst>
                <a:cxn ang="0">
                  <a:pos x="1788" y="744"/>
                </a:cxn>
                <a:cxn ang="0">
                  <a:pos x="1044" y="0"/>
                </a:cxn>
                <a:cxn ang="0">
                  <a:pos x="728" y="0"/>
                </a:cxn>
                <a:cxn ang="0">
                  <a:pos x="1358" y="624"/>
                </a:cxn>
                <a:cxn ang="0">
                  <a:pos x="0" y="624"/>
                </a:cxn>
                <a:cxn ang="0">
                  <a:pos x="0" y="862"/>
                </a:cxn>
                <a:cxn ang="0">
                  <a:pos x="1358" y="862"/>
                </a:cxn>
                <a:cxn ang="0">
                  <a:pos x="728" y="1486"/>
                </a:cxn>
                <a:cxn ang="0">
                  <a:pos x="1044" y="1486"/>
                </a:cxn>
                <a:cxn ang="0">
                  <a:pos x="1788" y="744"/>
                </a:cxn>
              </a:cxnLst>
              <a:rect l="0" t="0" r="r" b="b"/>
              <a:pathLst>
                <a:path w="1788" h="1486">
                  <a:moveTo>
                    <a:pt x="1788" y="744"/>
                  </a:moveTo>
                  <a:lnTo>
                    <a:pt x="1044" y="0"/>
                  </a:lnTo>
                  <a:lnTo>
                    <a:pt x="728" y="0"/>
                  </a:lnTo>
                  <a:lnTo>
                    <a:pt x="1358" y="624"/>
                  </a:lnTo>
                  <a:lnTo>
                    <a:pt x="0" y="624"/>
                  </a:lnTo>
                  <a:lnTo>
                    <a:pt x="0" y="862"/>
                  </a:lnTo>
                  <a:lnTo>
                    <a:pt x="1358" y="862"/>
                  </a:lnTo>
                  <a:lnTo>
                    <a:pt x="728" y="1486"/>
                  </a:lnTo>
                  <a:lnTo>
                    <a:pt x="1044" y="1486"/>
                  </a:lnTo>
                  <a:lnTo>
                    <a:pt x="1788" y="7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 b="1">
                <a:latin typeface="+mn-lt"/>
              </a:endParaRPr>
            </a:p>
          </p:txBody>
        </p:sp>
      </p:grpSp>
      <p:sp>
        <p:nvSpPr>
          <p:cNvPr id="22532" name="Rectangle 100"/>
          <p:cNvSpPr>
            <a:spLocks noChangeArrowheads="1"/>
          </p:cNvSpPr>
          <p:nvPr/>
        </p:nvSpPr>
        <p:spPr bwMode="auto">
          <a:xfrm>
            <a:off x="-68263" y="400050"/>
            <a:ext cx="1317626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Missions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et</a:t>
            </a:r>
          </a:p>
          <a:p>
            <a:r>
              <a:rPr lang="fr-FR" sz="1000">
                <a:solidFill>
                  <a:schemeClr val="bg1"/>
                </a:solidFill>
                <a:latin typeface="Century Gothic" pitchFamily="34" charset="0"/>
              </a:rPr>
              <a:t>fonctionnement</a:t>
            </a:r>
          </a:p>
        </p:txBody>
      </p:sp>
      <p:sp>
        <p:nvSpPr>
          <p:cNvPr id="53" name="Rectangle 5"/>
          <p:cNvSpPr txBox="1">
            <a:spLocks noChangeArrowheads="1"/>
          </p:cNvSpPr>
          <p:nvPr/>
        </p:nvSpPr>
        <p:spPr bwMode="auto">
          <a:xfrm>
            <a:off x="325438" y="1052513"/>
            <a:ext cx="3959225" cy="53292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fr-FR" sz="1800" b="1" dirty="0">
                <a:solidFill>
                  <a:schemeClr val="bg1"/>
                </a:solidFill>
              </a:rPr>
              <a:t>Article L 141-1 du Code Rural</a:t>
            </a:r>
          </a:p>
          <a:p>
            <a:pPr marL="0" indent="0" algn="just" fontAlgn="auto">
              <a:spcAft>
                <a:spcPts val="0"/>
              </a:spcAft>
              <a:buFontTx/>
              <a:buNone/>
              <a:defRPr/>
            </a:pPr>
            <a:r>
              <a:rPr lang="fr-FR" sz="1600" dirty="0"/>
              <a:t>Des sociétés d’aménagement foncier et rural peuvent être constituées pour contribuer, en milieu rural, à la mise en œuvre du volet foncier de la</a:t>
            </a:r>
            <a:r>
              <a:rPr lang="fr-FR" sz="1600" dirty="0">
                <a:solidFill>
                  <a:srgbClr val="007C49"/>
                </a:solidFill>
              </a:rPr>
              <a:t> </a:t>
            </a:r>
            <a:r>
              <a:rPr lang="fr-FR" sz="1600" b="1" dirty="0">
                <a:solidFill>
                  <a:schemeClr val="accent3">
                    <a:lumMod val="50000"/>
                  </a:schemeClr>
                </a:solidFill>
              </a:rPr>
              <a:t>politique d’aménagement et de développement durable du territoire rural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fr-FR" sz="1600" dirty="0"/>
              <a:t>dans le cadre des objectifs définis à l’article L 112-2.</a:t>
            </a:r>
          </a:p>
          <a:p>
            <a:pPr marL="0" indent="0" algn="just" fontAlgn="auto">
              <a:spcAft>
                <a:spcPts val="0"/>
              </a:spcAft>
              <a:buFontTx/>
              <a:buNone/>
              <a:defRPr/>
            </a:pPr>
            <a:endParaRPr lang="fr-FR" sz="1600" dirty="0"/>
          </a:p>
          <a:p>
            <a:pPr marL="0" indent="0" algn="just" fontAlgn="auto">
              <a:spcAft>
                <a:spcPts val="0"/>
              </a:spcAft>
              <a:buFontTx/>
              <a:buNone/>
              <a:defRPr/>
            </a:pPr>
            <a:r>
              <a:rPr lang="fr-FR" sz="1600" dirty="0"/>
              <a:t>Elles ont pour missions </a:t>
            </a:r>
            <a:r>
              <a:rPr lang="fr-FR" sz="1600" b="1" dirty="0">
                <a:solidFill>
                  <a:schemeClr val="accent3">
                    <a:lumMod val="50000"/>
                  </a:schemeClr>
                </a:solidFill>
              </a:rPr>
              <a:t>d’améliorer les structures foncières par l’installation ou le maintien d’exploitant agricole</a:t>
            </a:r>
            <a:r>
              <a:rPr lang="fr-FR" sz="16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fr-FR" sz="1600" dirty="0"/>
              <a:t>ou forestiers, par l’accroissement de la superficie de certaines exploitations agricoles ou forestières, par la mise en valeur des sols et, éventuellement, par l’l’aménagement et le remaniement parcellaires. Elles concourent à la </a:t>
            </a:r>
            <a:r>
              <a:rPr lang="fr-FR" sz="1600" b="1" dirty="0">
                <a:solidFill>
                  <a:schemeClr val="accent3">
                    <a:lumMod val="50000"/>
                  </a:schemeClr>
                </a:solidFill>
              </a:rPr>
              <a:t>diversité des paysages, à la protection des ressources naturelles et au maintien de la diversité biologique …</a:t>
            </a:r>
          </a:p>
        </p:txBody>
      </p:sp>
      <p:sp>
        <p:nvSpPr>
          <p:cNvPr id="54" name="Rectangle 3"/>
          <p:cNvSpPr txBox="1">
            <a:spLocks noChangeArrowheads="1"/>
          </p:cNvSpPr>
          <p:nvPr/>
        </p:nvSpPr>
        <p:spPr bwMode="auto">
          <a:xfrm>
            <a:off x="4703763" y="3860800"/>
            <a:ext cx="3971925" cy="1152525"/>
          </a:xfrm>
          <a:prstGeom prst="rect">
            <a:avLst/>
          </a:prstGeom>
          <a:solidFill>
            <a:srgbClr val="FFFFFF"/>
          </a:solidFill>
          <a:ln>
            <a:solidFill>
              <a:srgbClr val="6699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fr-FR" sz="1800" b="1" dirty="0">
                <a:solidFill>
                  <a:schemeClr val="accent3">
                    <a:lumMod val="50000"/>
                  </a:schemeClr>
                </a:solidFill>
              </a:rPr>
              <a:t>Préserver l’environnement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fr-FR" sz="1600" dirty="0"/>
              <a:t>Préserver les paysages, l’environnement et les ressources naturelles.</a:t>
            </a:r>
          </a:p>
        </p:txBody>
      </p:sp>
      <p:sp>
        <p:nvSpPr>
          <p:cNvPr id="55" name="Rectangle 4"/>
          <p:cNvSpPr txBox="1">
            <a:spLocks noChangeArrowheads="1"/>
          </p:cNvSpPr>
          <p:nvPr/>
        </p:nvSpPr>
        <p:spPr bwMode="auto">
          <a:xfrm>
            <a:off x="4703763" y="836613"/>
            <a:ext cx="3971925" cy="1223962"/>
          </a:xfrm>
          <a:prstGeom prst="rect">
            <a:avLst/>
          </a:prstGeom>
          <a:solidFill>
            <a:srgbClr val="FFFFFF"/>
          </a:solidFill>
          <a:ln>
            <a:solidFill>
              <a:srgbClr val="6699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fr-FR" sz="1800" b="1" dirty="0">
                <a:solidFill>
                  <a:schemeClr val="accent3">
                    <a:lumMod val="50000"/>
                  </a:schemeClr>
                </a:solidFill>
              </a:rPr>
              <a:t>Protéger l’agriculture</a:t>
            </a: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fr-FR" sz="1600" dirty="0"/>
              <a:t>Protéger et arbitrer le foncier agricole par l’installation, l’agrandissement et la restructuration des exploitations</a:t>
            </a:r>
            <a:r>
              <a:rPr lang="fr-FR" sz="2000" dirty="0"/>
              <a:t>.</a:t>
            </a:r>
          </a:p>
        </p:txBody>
      </p:sp>
      <p:sp>
        <p:nvSpPr>
          <p:cNvPr id="56" name="Rectangle 6"/>
          <p:cNvSpPr txBox="1">
            <a:spLocks noChangeArrowheads="1"/>
          </p:cNvSpPr>
          <p:nvPr/>
        </p:nvSpPr>
        <p:spPr bwMode="auto">
          <a:xfrm>
            <a:off x="4708525" y="2347913"/>
            <a:ext cx="3967163" cy="1150937"/>
          </a:xfrm>
          <a:prstGeom prst="rect">
            <a:avLst/>
          </a:prstGeom>
          <a:solidFill>
            <a:srgbClr val="FFFFFF"/>
          </a:solidFill>
          <a:ln>
            <a:solidFill>
              <a:srgbClr val="6699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fr-FR" sz="1800" b="1" dirty="0">
                <a:solidFill>
                  <a:schemeClr val="accent3">
                    <a:lumMod val="50000"/>
                  </a:schemeClr>
                </a:solidFill>
              </a:rPr>
              <a:t>Développer l’espace rural</a:t>
            </a:r>
          </a:p>
          <a:p>
            <a:pPr marL="0" indent="0" algn="just" fontAlgn="auto">
              <a:spcAft>
                <a:spcPts val="0"/>
              </a:spcAft>
              <a:buFontTx/>
              <a:buNone/>
              <a:defRPr/>
            </a:pPr>
            <a:r>
              <a:rPr lang="fr-FR" sz="1600" dirty="0"/>
              <a:t>Accompagner les collectivités dans leur politique de développement local.</a:t>
            </a:r>
          </a:p>
        </p:txBody>
      </p:sp>
      <p:sp>
        <p:nvSpPr>
          <p:cNvPr id="57" name="Rectangle 3"/>
          <p:cNvSpPr txBox="1">
            <a:spLocks noChangeArrowheads="1"/>
          </p:cNvSpPr>
          <p:nvPr/>
        </p:nvSpPr>
        <p:spPr bwMode="auto">
          <a:xfrm>
            <a:off x="4703763" y="5300663"/>
            <a:ext cx="3971925" cy="1152525"/>
          </a:xfrm>
          <a:prstGeom prst="rect">
            <a:avLst/>
          </a:prstGeom>
          <a:solidFill>
            <a:srgbClr val="FFFFFF"/>
          </a:solidFill>
          <a:ln>
            <a:solidFill>
              <a:srgbClr val="6699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fr-FR" sz="1800" b="1" dirty="0">
                <a:solidFill>
                  <a:schemeClr val="accent3">
                    <a:lumMod val="50000"/>
                  </a:schemeClr>
                </a:solidFill>
              </a:rPr>
              <a:t>La connaissance des territoires</a:t>
            </a:r>
            <a:endParaRPr lang="fr-FR" sz="24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fr-FR" sz="1600" dirty="0"/>
              <a:t>50 ans d’expérience dans l’ingénierie et l’analyse des problématiques territoriales.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3149</TotalTime>
  <Words>2072</Words>
  <Application>Microsoft Office PowerPoint</Application>
  <PresentationFormat>Affichage à l'écran (4:3)</PresentationFormat>
  <Paragraphs>2673</Paragraphs>
  <Slides>38</Slides>
  <Notes>34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Century Gothic</vt:lpstr>
      <vt:lpstr>Neuropol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SAFER PACA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Erwan MAROLLEAU</dc:creator>
  <cp:lastModifiedBy>jullien alexandra</cp:lastModifiedBy>
  <cp:revision>202</cp:revision>
  <cp:lastPrinted>2013-05-31T08:37:22Z</cp:lastPrinted>
  <dcterms:created xsi:type="dcterms:W3CDTF">2013-03-08T15:28:11Z</dcterms:created>
  <dcterms:modified xsi:type="dcterms:W3CDTF">2017-02-28T10:11:37Z</dcterms:modified>
</cp:coreProperties>
</file>